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3" r:id="rId3"/>
    <p:sldId id="258" r:id="rId4"/>
    <p:sldId id="259" r:id="rId5"/>
    <p:sldId id="262" r:id="rId6"/>
    <p:sldId id="264" r:id="rId7"/>
    <p:sldId id="265" r:id="rId8"/>
    <p:sldId id="266" r:id="rId9"/>
    <p:sldId id="269" r:id="rId10"/>
    <p:sldId id="274" r:id="rId11"/>
    <p:sldId id="284" r:id="rId12"/>
    <p:sldId id="272" r:id="rId13"/>
    <p:sldId id="282" r:id="rId14"/>
    <p:sldId id="280" r:id="rId15"/>
    <p:sldId id="275" r:id="rId16"/>
    <p:sldId id="285" r:id="rId17"/>
    <p:sldId id="276" r:id="rId18"/>
    <p:sldId id="277" r:id="rId19"/>
    <p:sldId id="286" r:id="rId20"/>
    <p:sldId id="278" r:id="rId21"/>
    <p:sldId id="281" r:id="rId22"/>
    <p:sldId id="287" r:id="rId23"/>
    <p:sldId id="27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2828"/>
    <a:srgbClr val="F268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5B227F-FC51-430F-A0C9-7A7804BC828F}" v="2" dt="2022-02-13T20:46:41.1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53" autoAdjust="0"/>
    <p:restoredTop sz="94660"/>
  </p:normalViewPr>
  <p:slideViewPr>
    <p:cSldViewPr snapToGrid="0">
      <p:cViewPr varScale="1">
        <p:scale>
          <a:sx n="116" d="100"/>
          <a:sy n="116" d="100"/>
        </p:scale>
        <p:origin x="132" y="2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vin Bilberry" userId="f0e9e3c8a569be2b" providerId="LiveId" clId="{1D5B227F-FC51-430F-A0C9-7A7804BC828F}"/>
    <pc:docChg chg="custSel addSld delSld modSld sldOrd">
      <pc:chgData name="Kevin Bilberry" userId="f0e9e3c8a569be2b" providerId="LiveId" clId="{1D5B227F-FC51-430F-A0C9-7A7804BC828F}" dt="2022-02-13T20:51:19.995" v="684" actId="20577"/>
      <pc:docMkLst>
        <pc:docMk/>
      </pc:docMkLst>
      <pc:sldChg chg="del">
        <pc:chgData name="Kevin Bilberry" userId="f0e9e3c8a569be2b" providerId="LiveId" clId="{1D5B227F-FC51-430F-A0C9-7A7804BC828F}" dt="2022-01-20T21:59:28.018" v="0" actId="47"/>
        <pc:sldMkLst>
          <pc:docMk/>
          <pc:sldMk cId="610789890" sldId="273"/>
        </pc:sldMkLst>
      </pc:sldChg>
      <pc:sldChg chg="addSp modSp mod">
        <pc:chgData name="Kevin Bilberry" userId="f0e9e3c8a569be2b" providerId="LiveId" clId="{1D5B227F-FC51-430F-A0C9-7A7804BC828F}" dt="2022-02-13T20:43:01.987" v="135" actId="1076"/>
        <pc:sldMkLst>
          <pc:docMk/>
          <pc:sldMk cId="2765452523" sldId="285"/>
        </pc:sldMkLst>
        <pc:spChg chg="mod">
          <ac:chgData name="Kevin Bilberry" userId="f0e9e3c8a569be2b" providerId="LiveId" clId="{1D5B227F-FC51-430F-A0C9-7A7804BC828F}" dt="2022-02-13T20:40:26.549" v="74" actId="6549"/>
          <ac:spMkLst>
            <pc:docMk/>
            <pc:sldMk cId="2765452523" sldId="285"/>
            <ac:spMk id="22" creationId="{421F1232-AC27-4754-B1F0-779737515E47}"/>
          </ac:spMkLst>
        </pc:spChg>
        <pc:picChg chg="add mod">
          <ac:chgData name="Kevin Bilberry" userId="f0e9e3c8a569be2b" providerId="LiveId" clId="{1D5B227F-FC51-430F-A0C9-7A7804BC828F}" dt="2022-02-13T20:42:44.750" v="131" actId="1076"/>
          <ac:picMkLst>
            <pc:docMk/>
            <pc:sldMk cId="2765452523" sldId="285"/>
            <ac:picMk id="3" creationId="{2C8704D2-6BB2-4952-9B53-85D50AF71EAE}"/>
          </ac:picMkLst>
        </pc:picChg>
        <pc:picChg chg="mod">
          <ac:chgData name="Kevin Bilberry" userId="f0e9e3c8a569be2b" providerId="LiveId" clId="{1D5B227F-FC51-430F-A0C9-7A7804BC828F}" dt="2022-02-13T20:42:51.859" v="134" actId="1076"/>
          <ac:picMkLst>
            <pc:docMk/>
            <pc:sldMk cId="2765452523" sldId="285"/>
            <ac:picMk id="10" creationId="{81A9CF65-CD64-466B-871D-472F4C514527}"/>
          </ac:picMkLst>
        </pc:picChg>
        <pc:picChg chg="mod">
          <ac:chgData name="Kevin Bilberry" userId="f0e9e3c8a569be2b" providerId="LiveId" clId="{1D5B227F-FC51-430F-A0C9-7A7804BC828F}" dt="2022-02-13T20:43:01.987" v="135" actId="1076"/>
          <ac:picMkLst>
            <pc:docMk/>
            <pc:sldMk cId="2765452523" sldId="285"/>
            <ac:picMk id="12" creationId="{CDAE7E9D-0C38-4513-8375-4C29BDCBE298}"/>
          </ac:picMkLst>
        </pc:picChg>
        <pc:picChg chg="mod">
          <ac:chgData name="Kevin Bilberry" userId="f0e9e3c8a569be2b" providerId="LiveId" clId="{1D5B227F-FC51-430F-A0C9-7A7804BC828F}" dt="2022-02-13T20:42:47.961" v="133" actId="1076"/>
          <ac:picMkLst>
            <pc:docMk/>
            <pc:sldMk cId="2765452523" sldId="285"/>
            <ac:picMk id="14" creationId="{55B3EC9F-AA02-4C74-9651-C4228AD10AEA}"/>
          </ac:picMkLst>
        </pc:picChg>
      </pc:sldChg>
      <pc:sldChg chg="addSp delSp modSp add mod ord">
        <pc:chgData name="Kevin Bilberry" userId="f0e9e3c8a569be2b" providerId="LiveId" clId="{1D5B227F-FC51-430F-A0C9-7A7804BC828F}" dt="2022-02-13T20:51:19.995" v="684" actId="20577"/>
        <pc:sldMkLst>
          <pc:docMk/>
          <pc:sldMk cId="3376413437" sldId="287"/>
        </pc:sldMkLst>
        <pc:spChg chg="del">
          <ac:chgData name="Kevin Bilberry" userId="f0e9e3c8a569be2b" providerId="LiveId" clId="{1D5B227F-FC51-430F-A0C9-7A7804BC828F}" dt="2022-02-13T20:46:25.532" v="142" actId="478"/>
          <ac:spMkLst>
            <pc:docMk/>
            <pc:sldMk cId="3376413437" sldId="287"/>
            <ac:spMk id="15" creationId="{CAAE70B8-021C-4A52-AE58-84709F77CFAA}"/>
          </ac:spMkLst>
        </pc:spChg>
        <pc:spChg chg="mod">
          <ac:chgData name="Kevin Bilberry" userId="f0e9e3c8a569be2b" providerId="LiveId" clId="{1D5B227F-FC51-430F-A0C9-7A7804BC828F}" dt="2022-02-13T20:51:19.995" v="684" actId="20577"/>
          <ac:spMkLst>
            <pc:docMk/>
            <pc:sldMk cId="3376413437" sldId="287"/>
            <ac:spMk id="22" creationId="{421F1232-AC27-4754-B1F0-779737515E47}"/>
          </ac:spMkLst>
        </pc:spChg>
        <pc:picChg chg="add mod">
          <ac:chgData name="Kevin Bilberry" userId="f0e9e3c8a569be2b" providerId="LiveId" clId="{1D5B227F-FC51-430F-A0C9-7A7804BC828F}" dt="2022-02-13T20:46:53.144" v="149" actId="1076"/>
          <ac:picMkLst>
            <pc:docMk/>
            <pc:sldMk cId="3376413437" sldId="287"/>
            <ac:picMk id="3" creationId="{80D7BFDE-E75B-4FDF-A5FA-469E5BEF5344}"/>
          </ac:picMkLst>
        </pc:picChg>
        <pc:picChg chg="del">
          <ac:chgData name="Kevin Bilberry" userId="f0e9e3c8a569be2b" providerId="LiveId" clId="{1D5B227F-FC51-430F-A0C9-7A7804BC828F}" dt="2022-02-13T20:46:21.076" v="140" actId="478"/>
          <ac:picMkLst>
            <pc:docMk/>
            <pc:sldMk cId="3376413437" sldId="287"/>
            <ac:picMk id="4" creationId="{EFA31B42-BFFB-41FA-AF63-440C0243576E}"/>
          </ac:picMkLst>
        </pc:picChg>
        <pc:picChg chg="del">
          <ac:chgData name="Kevin Bilberry" userId="f0e9e3c8a569be2b" providerId="LiveId" clId="{1D5B227F-FC51-430F-A0C9-7A7804BC828F}" dt="2022-02-13T20:46:18.745" v="139" actId="478"/>
          <ac:picMkLst>
            <pc:docMk/>
            <pc:sldMk cId="3376413437" sldId="287"/>
            <ac:picMk id="8" creationId="{BB88670A-3379-4624-AF5A-4F1B38F5E7E7}"/>
          </ac:picMkLst>
        </pc:picChg>
        <pc:picChg chg="del">
          <ac:chgData name="Kevin Bilberry" userId="f0e9e3c8a569be2b" providerId="LiveId" clId="{1D5B227F-FC51-430F-A0C9-7A7804BC828F}" dt="2022-02-13T20:46:22.913" v="141" actId="478"/>
          <ac:picMkLst>
            <pc:docMk/>
            <pc:sldMk cId="3376413437" sldId="287"/>
            <ac:picMk id="10" creationId="{704CE26B-917F-4C11-BC2E-77544D59B80A}"/>
          </ac:picMkLst>
        </pc:picChg>
        <pc:picChg chg="del">
          <ac:chgData name="Kevin Bilberry" userId="f0e9e3c8a569be2b" providerId="LiveId" clId="{1D5B227F-FC51-430F-A0C9-7A7804BC828F}" dt="2022-02-13T20:46:46.768" v="148" actId="478"/>
          <ac:picMkLst>
            <pc:docMk/>
            <pc:sldMk cId="3376413437" sldId="287"/>
            <ac:picMk id="12" creationId="{82A623AF-85AD-4DD6-BFF2-7A105B4137BC}"/>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2E8D-455D-46D2-B229-DC8B28D4BA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74EDF7-E8AE-4936-9C98-3542C38307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E5DB07-B012-49A6-B9D2-69BD750073BF}"/>
              </a:ext>
            </a:extLst>
          </p:cNvPr>
          <p:cNvSpPr>
            <a:spLocks noGrp="1"/>
          </p:cNvSpPr>
          <p:nvPr>
            <p:ph type="dt" sz="half" idx="10"/>
          </p:nvPr>
        </p:nvSpPr>
        <p:spPr/>
        <p:txBody>
          <a:bodyPr/>
          <a:lstStyle/>
          <a:p>
            <a:fld id="{14DD141C-57F2-443D-9F5E-E246B7F26CF3}" type="datetimeFigureOut">
              <a:rPr lang="en-US" smtClean="0"/>
              <a:t>2/13/2022</a:t>
            </a:fld>
            <a:endParaRPr lang="en-US"/>
          </a:p>
        </p:txBody>
      </p:sp>
      <p:sp>
        <p:nvSpPr>
          <p:cNvPr id="5" name="Footer Placeholder 4">
            <a:extLst>
              <a:ext uri="{FF2B5EF4-FFF2-40B4-BE49-F238E27FC236}">
                <a16:creationId xmlns:a16="http://schemas.microsoft.com/office/drawing/2014/main" id="{03A9C752-205D-4E19-B1D3-94FF6B1C1E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D057DF-9E14-4ED7-B937-8D93E6CD797F}"/>
              </a:ext>
            </a:extLst>
          </p:cNvPr>
          <p:cNvSpPr>
            <a:spLocks noGrp="1"/>
          </p:cNvSpPr>
          <p:nvPr>
            <p:ph type="sldNum" sz="quarter" idx="12"/>
          </p:nvPr>
        </p:nvSpPr>
        <p:spPr/>
        <p:txBody>
          <a:bodyPr/>
          <a:lstStyle/>
          <a:p>
            <a:fld id="{1A7368AE-F425-4D25-9120-090DD38001EA}" type="slidenum">
              <a:rPr lang="en-US" smtClean="0"/>
              <a:t>‹#›</a:t>
            </a:fld>
            <a:endParaRPr lang="en-US"/>
          </a:p>
        </p:txBody>
      </p:sp>
    </p:spTree>
    <p:extLst>
      <p:ext uri="{BB962C8B-B14F-4D97-AF65-F5344CB8AC3E}">
        <p14:creationId xmlns:p14="http://schemas.microsoft.com/office/powerpoint/2010/main" val="3902196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11ED2-2DF2-4ADC-A4E2-D18D7EEC5C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27F479-D02F-4E54-8DDA-0E713A3F34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05DAA8-B2D6-4CE2-BD42-B3C7139DE884}"/>
              </a:ext>
            </a:extLst>
          </p:cNvPr>
          <p:cNvSpPr>
            <a:spLocks noGrp="1"/>
          </p:cNvSpPr>
          <p:nvPr>
            <p:ph type="dt" sz="half" idx="10"/>
          </p:nvPr>
        </p:nvSpPr>
        <p:spPr/>
        <p:txBody>
          <a:bodyPr/>
          <a:lstStyle/>
          <a:p>
            <a:fld id="{14DD141C-57F2-443D-9F5E-E246B7F26CF3}" type="datetimeFigureOut">
              <a:rPr lang="en-US" smtClean="0"/>
              <a:t>2/13/2022</a:t>
            </a:fld>
            <a:endParaRPr lang="en-US"/>
          </a:p>
        </p:txBody>
      </p:sp>
      <p:sp>
        <p:nvSpPr>
          <p:cNvPr id="5" name="Footer Placeholder 4">
            <a:extLst>
              <a:ext uri="{FF2B5EF4-FFF2-40B4-BE49-F238E27FC236}">
                <a16:creationId xmlns:a16="http://schemas.microsoft.com/office/drawing/2014/main" id="{097F8DAE-5815-4C24-B0A7-88BD694E8A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834921-0AEC-4B14-8C5B-429AC7019BC5}"/>
              </a:ext>
            </a:extLst>
          </p:cNvPr>
          <p:cNvSpPr>
            <a:spLocks noGrp="1"/>
          </p:cNvSpPr>
          <p:nvPr>
            <p:ph type="sldNum" sz="quarter" idx="12"/>
          </p:nvPr>
        </p:nvSpPr>
        <p:spPr/>
        <p:txBody>
          <a:bodyPr/>
          <a:lstStyle/>
          <a:p>
            <a:fld id="{1A7368AE-F425-4D25-9120-090DD38001EA}" type="slidenum">
              <a:rPr lang="en-US" smtClean="0"/>
              <a:t>‹#›</a:t>
            </a:fld>
            <a:endParaRPr lang="en-US"/>
          </a:p>
        </p:txBody>
      </p:sp>
    </p:spTree>
    <p:extLst>
      <p:ext uri="{BB962C8B-B14F-4D97-AF65-F5344CB8AC3E}">
        <p14:creationId xmlns:p14="http://schemas.microsoft.com/office/powerpoint/2010/main" val="287082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7A44BA-0135-4BD6-B60D-AFDFDA2AB6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606D01-4CB7-4FA9-B369-4A721B1374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0C93C6-1A69-4754-A39F-3FE5278FD477}"/>
              </a:ext>
            </a:extLst>
          </p:cNvPr>
          <p:cNvSpPr>
            <a:spLocks noGrp="1"/>
          </p:cNvSpPr>
          <p:nvPr>
            <p:ph type="dt" sz="half" idx="10"/>
          </p:nvPr>
        </p:nvSpPr>
        <p:spPr/>
        <p:txBody>
          <a:bodyPr/>
          <a:lstStyle/>
          <a:p>
            <a:fld id="{14DD141C-57F2-443D-9F5E-E246B7F26CF3}" type="datetimeFigureOut">
              <a:rPr lang="en-US" smtClean="0"/>
              <a:t>2/13/2022</a:t>
            </a:fld>
            <a:endParaRPr lang="en-US"/>
          </a:p>
        </p:txBody>
      </p:sp>
      <p:sp>
        <p:nvSpPr>
          <p:cNvPr id="5" name="Footer Placeholder 4">
            <a:extLst>
              <a:ext uri="{FF2B5EF4-FFF2-40B4-BE49-F238E27FC236}">
                <a16:creationId xmlns:a16="http://schemas.microsoft.com/office/drawing/2014/main" id="{64430764-6C85-46B7-B67A-FED24CDF77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EC82F9-4B88-4647-A452-7D41E369325F}"/>
              </a:ext>
            </a:extLst>
          </p:cNvPr>
          <p:cNvSpPr>
            <a:spLocks noGrp="1"/>
          </p:cNvSpPr>
          <p:nvPr>
            <p:ph type="sldNum" sz="quarter" idx="12"/>
          </p:nvPr>
        </p:nvSpPr>
        <p:spPr/>
        <p:txBody>
          <a:bodyPr/>
          <a:lstStyle/>
          <a:p>
            <a:fld id="{1A7368AE-F425-4D25-9120-090DD38001EA}" type="slidenum">
              <a:rPr lang="en-US" smtClean="0"/>
              <a:t>‹#›</a:t>
            </a:fld>
            <a:endParaRPr lang="en-US"/>
          </a:p>
        </p:txBody>
      </p:sp>
    </p:spTree>
    <p:extLst>
      <p:ext uri="{BB962C8B-B14F-4D97-AF65-F5344CB8AC3E}">
        <p14:creationId xmlns:p14="http://schemas.microsoft.com/office/powerpoint/2010/main" val="3215992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73698-48C7-4B56-869E-7E38AADFA0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3EE74A-0F77-4B1C-90ED-27E37A7910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1B07DD-7976-4C25-BF86-EDC1388345AB}"/>
              </a:ext>
            </a:extLst>
          </p:cNvPr>
          <p:cNvSpPr>
            <a:spLocks noGrp="1"/>
          </p:cNvSpPr>
          <p:nvPr>
            <p:ph type="dt" sz="half" idx="10"/>
          </p:nvPr>
        </p:nvSpPr>
        <p:spPr/>
        <p:txBody>
          <a:bodyPr/>
          <a:lstStyle/>
          <a:p>
            <a:fld id="{14DD141C-57F2-443D-9F5E-E246B7F26CF3}" type="datetimeFigureOut">
              <a:rPr lang="en-US" smtClean="0"/>
              <a:t>2/13/2022</a:t>
            </a:fld>
            <a:endParaRPr lang="en-US"/>
          </a:p>
        </p:txBody>
      </p:sp>
      <p:sp>
        <p:nvSpPr>
          <p:cNvPr id="5" name="Footer Placeholder 4">
            <a:extLst>
              <a:ext uri="{FF2B5EF4-FFF2-40B4-BE49-F238E27FC236}">
                <a16:creationId xmlns:a16="http://schemas.microsoft.com/office/drawing/2014/main" id="{F94ED489-8955-46BD-949C-CE0E8C77E3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067E6C-6F41-446E-8ADD-8EEF8AF61F89}"/>
              </a:ext>
            </a:extLst>
          </p:cNvPr>
          <p:cNvSpPr>
            <a:spLocks noGrp="1"/>
          </p:cNvSpPr>
          <p:nvPr>
            <p:ph type="sldNum" sz="quarter" idx="12"/>
          </p:nvPr>
        </p:nvSpPr>
        <p:spPr/>
        <p:txBody>
          <a:bodyPr/>
          <a:lstStyle/>
          <a:p>
            <a:fld id="{1A7368AE-F425-4D25-9120-090DD38001EA}" type="slidenum">
              <a:rPr lang="en-US" smtClean="0"/>
              <a:t>‹#›</a:t>
            </a:fld>
            <a:endParaRPr lang="en-US"/>
          </a:p>
        </p:txBody>
      </p:sp>
    </p:spTree>
    <p:extLst>
      <p:ext uri="{BB962C8B-B14F-4D97-AF65-F5344CB8AC3E}">
        <p14:creationId xmlns:p14="http://schemas.microsoft.com/office/powerpoint/2010/main" val="2368490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8E629-3355-4DBA-B2D8-4F0D3CA4A4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323E8B-4A22-4706-9752-B681CDEBB6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B6BDA3-2EFB-4436-AF32-CF46E43F2D62}"/>
              </a:ext>
            </a:extLst>
          </p:cNvPr>
          <p:cNvSpPr>
            <a:spLocks noGrp="1"/>
          </p:cNvSpPr>
          <p:nvPr>
            <p:ph type="dt" sz="half" idx="10"/>
          </p:nvPr>
        </p:nvSpPr>
        <p:spPr/>
        <p:txBody>
          <a:bodyPr/>
          <a:lstStyle/>
          <a:p>
            <a:fld id="{14DD141C-57F2-443D-9F5E-E246B7F26CF3}" type="datetimeFigureOut">
              <a:rPr lang="en-US" smtClean="0"/>
              <a:t>2/13/2022</a:t>
            </a:fld>
            <a:endParaRPr lang="en-US"/>
          </a:p>
        </p:txBody>
      </p:sp>
      <p:sp>
        <p:nvSpPr>
          <p:cNvPr id="5" name="Footer Placeholder 4">
            <a:extLst>
              <a:ext uri="{FF2B5EF4-FFF2-40B4-BE49-F238E27FC236}">
                <a16:creationId xmlns:a16="http://schemas.microsoft.com/office/drawing/2014/main" id="{6336361D-82B6-41E4-9B8D-8244D3D859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C7860E-DD38-4D62-84C2-D60D660159B7}"/>
              </a:ext>
            </a:extLst>
          </p:cNvPr>
          <p:cNvSpPr>
            <a:spLocks noGrp="1"/>
          </p:cNvSpPr>
          <p:nvPr>
            <p:ph type="sldNum" sz="quarter" idx="12"/>
          </p:nvPr>
        </p:nvSpPr>
        <p:spPr/>
        <p:txBody>
          <a:bodyPr/>
          <a:lstStyle/>
          <a:p>
            <a:fld id="{1A7368AE-F425-4D25-9120-090DD38001EA}" type="slidenum">
              <a:rPr lang="en-US" smtClean="0"/>
              <a:t>‹#›</a:t>
            </a:fld>
            <a:endParaRPr lang="en-US"/>
          </a:p>
        </p:txBody>
      </p:sp>
    </p:spTree>
    <p:extLst>
      <p:ext uri="{BB962C8B-B14F-4D97-AF65-F5344CB8AC3E}">
        <p14:creationId xmlns:p14="http://schemas.microsoft.com/office/powerpoint/2010/main" val="1846734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84CFD-D4C1-4471-B402-4051BFD37A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4A848A-D84B-4E42-822D-76F8825F90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90B0C7-670C-45A1-A438-A4C3B46DFE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EF67BE-EF5F-4FD5-B79F-4AFD3B1BADFD}"/>
              </a:ext>
            </a:extLst>
          </p:cNvPr>
          <p:cNvSpPr>
            <a:spLocks noGrp="1"/>
          </p:cNvSpPr>
          <p:nvPr>
            <p:ph type="dt" sz="half" idx="10"/>
          </p:nvPr>
        </p:nvSpPr>
        <p:spPr/>
        <p:txBody>
          <a:bodyPr/>
          <a:lstStyle/>
          <a:p>
            <a:fld id="{14DD141C-57F2-443D-9F5E-E246B7F26CF3}" type="datetimeFigureOut">
              <a:rPr lang="en-US" smtClean="0"/>
              <a:t>2/13/2022</a:t>
            </a:fld>
            <a:endParaRPr lang="en-US"/>
          </a:p>
        </p:txBody>
      </p:sp>
      <p:sp>
        <p:nvSpPr>
          <p:cNvPr id="6" name="Footer Placeholder 5">
            <a:extLst>
              <a:ext uri="{FF2B5EF4-FFF2-40B4-BE49-F238E27FC236}">
                <a16:creationId xmlns:a16="http://schemas.microsoft.com/office/drawing/2014/main" id="{F3A16361-4F9F-4E0B-9275-1F80CB8A54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AF527F-221A-4D56-AB8D-4F1E3B9E727C}"/>
              </a:ext>
            </a:extLst>
          </p:cNvPr>
          <p:cNvSpPr>
            <a:spLocks noGrp="1"/>
          </p:cNvSpPr>
          <p:nvPr>
            <p:ph type="sldNum" sz="quarter" idx="12"/>
          </p:nvPr>
        </p:nvSpPr>
        <p:spPr/>
        <p:txBody>
          <a:bodyPr/>
          <a:lstStyle/>
          <a:p>
            <a:fld id="{1A7368AE-F425-4D25-9120-090DD38001EA}" type="slidenum">
              <a:rPr lang="en-US" smtClean="0"/>
              <a:t>‹#›</a:t>
            </a:fld>
            <a:endParaRPr lang="en-US"/>
          </a:p>
        </p:txBody>
      </p:sp>
    </p:spTree>
    <p:extLst>
      <p:ext uri="{BB962C8B-B14F-4D97-AF65-F5344CB8AC3E}">
        <p14:creationId xmlns:p14="http://schemas.microsoft.com/office/powerpoint/2010/main" val="2448644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F4D4D-FB86-4DEF-AEA2-3539758DAB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ED7FD2-8989-4DA2-854E-4A587671A0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C28623-66C6-438E-8BAF-1FA0117019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161B77-7118-435A-80F6-7468EC59DE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296457-8307-417C-BF1B-E13C899A47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211BD8-8572-48DE-9139-684CEACF1ED9}"/>
              </a:ext>
            </a:extLst>
          </p:cNvPr>
          <p:cNvSpPr>
            <a:spLocks noGrp="1"/>
          </p:cNvSpPr>
          <p:nvPr>
            <p:ph type="dt" sz="half" idx="10"/>
          </p:nvPr>
        </p:nvSpPr>
        <p:spPr/>
        <p:txBody>
          <a:bodyPr/>
          <a:lstStyle/>
          <a:p>
            <a:fld id="{14DD141C-57F2-443D-9F5E-E246B7F26CF3}" type="datetimeFigureOut">
              <a:rPr lang="en-US" smtClean="0"/>
              <a:t>2/13/2022</a:t>
            </a:fld>
            <a:endParaRPr lang="en-US"/>
          </a:p>
        </p:txBody>
      </p:sp>
      <p:sp>
        <p:nvSpPr>
          <p:cNvPr id="8" name="Footer Placeholder 7">
            <a:extLst>
              <a:ext uri="{FF2B5EF4-FFF2-40B4-BE49-F238E27FC236}">
                <a16:creationId xmlns:a16="http://schemas.microsoft.com/office/drawing/2014/main" id="{8D659938-6989-43A1-A1F9-80FB33279B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6FFCEB-0282-4085-94C0-0C618C91A0AB}"/>
              </a:ext>
            </a:extLst>
          </p:cNvPr>
          <p:cNvSpPr>
            <a:spLocks noGrp="1"/>
          </p:cNvSpPr>
          <p:nvPr>
            <p:ph type="sldNum" sz="quarter" idx="12"/>
          </p:nvPr>
        </p:nvSpPr>
        <p:spPr/>
        <p:txBody>
          <a:bodyPr/>
          <a:lstStyle/>
          <a:p>
            <a:fld id="{1A7368AE-F425-4D25-9120-090DD38001EA}" type="slidenum">
              <a:rPr lang="en-US" smtClean="0"/>
              <a:t>‹#›</a:t>
            </a:fld>
            <a:endParaRPr lang="en-US"/>
          </a:p>
        </p:txBody>
      </p:sp>
    </p:spTree>
    <p:extLst>
      <p:ext uri="{BB962C8B-B14F-4D97-AF65-F5344CB8AC3E}">
        <p14:creationId xmlns:p14="http://schemas.microsoft.com/office/powerpoint/2010/main" val="993410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83DD8-641B-4473-AEF0-FC1A0CDA9A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596FBF-28F9-4B6F-A6D8-D0518DD2103D}"/>
              </a:ext>
            </a:extLst>
          </p:cNvPr>
          <p:cNvSpPr>
            <a:spLocks noGrp="1"/>
          </p:cNvSpPr>
          <p:nvPr>
            <p:ph type="dt" sz="half" idx="10"/>
          </p:nvPr>
        </p:nvSpPr>
        <p:spPr/>
        <p:txBody>
          <a:bodyPr/>
          <a:lstStyle/>
          <a:p>
            <a:fld id="{14DD141C-57F2-443D-9F5E-E246B7F26CF3}" type="datetimeFigureOut">
              <a:rPr lang="en-US" smtClean="0"/>
              <a:t>2/13/2022</a:t>
            </a:fld>
            <a:endParaRPr lang="en-US"/>
          </a:p>
        </p:txBody>
      </p:sp>
      <p:sp>
        <p:nvSpPr>
          <p:cNvPr id="4" name="Footer Placeholder 3">
            <a:extLst>
              <a:ext uri="{FF2B5EF4-FFF2-40B4-BE49-F238E27FC236}">
                <a16:creationId xmlns:a16="http://schemas.microsoft.com/office/drawing/2014/main" id="{BF1CE697-778D-432B-A9BC-63305045E8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2038B0-CC2C-4789-91FF-784C30081BD2}"/>
              </a:ext>
            </a:extLst>
          </p:cNvPr>
          <p:cNvSpPr>
            <a:spLocks noGrp="1"/>
          </p:cNvSpPr>
          <p:nvPr>
            <p:ph type="sldNum" sz="quarter" idx="12"/>
          </p:nvPr>
        </p:nvSpPr>
        <p:spPr/>
        <p:txBody>
          <a:bodyPr/>
          <a:lstStyle/>
          <a:p>
            <a:fld id="{1A7368AE-F425-4D25-9120-090DD38001EA}" type="slidenum">
              <a:rPr lang="en-US" smtClean="0"/>
              <a:t>‹#›</a:t>
            </a:fld>
            <a:endParaRPr lang="en-US"/>
          </a:p>
        </p:txBody>
      </p:sp>
    </p:spTree>
    <p:extLst>
      <p:ext uri="{BB962C8B-B14F-4D97-AF65-F5344CB8AC3E}">
        <p14:creationId xmlns:p14="http://schemas.microsoft.com/office/powerpoint/2010/main" val="3771858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BA087F-5BEE-429B-8AC7-A10F0F82D7FA}"/>
              </a:ext>
            </a:extLst>
          </p:cNvPr>
          <p:cNvSpPr>
            <a:spLocks noGrp="1"/>
          </p:cNvSpPr>
          <p:nvPr>
            <p:ph type="dt" sz="half" idx="10"/>
          </p:nvPr>
        </p:nvSpPr>
        <p:spPr/>
        <p:txBody>
          <a:bodyPr/>
          <a:lstStyle/>
          <a:p>
            <a:fld id="{14DD141C-57F2-443D-9F5E-E246B7F26CF3}" type="datetimeFigureOut">
              <a:rPr lang="en-US" smtClean="0"/>
              <a:t>2/13/2022</a:t>
            </a:fld>
            <a:endParaRPr lang="en-US"/>
          </a:p>
        </p:txBody>
      </p:sp>
      <p:sp>
        <p:nvSpPr>
          <p:cNvPr id="3" name="Footer Placeholder 2">
            <a:extLst>
              <a:ext uri="{FF2B5EF4-FFF2-40B4-BE49-F238E27FC236}">
                <a16:creationId xmlns:a16="http://schemas.microsoft.com/office/drawing/2014/main" id="{67DDB156-53BD-4FB9-9204-32DE471C72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500428-57C4-42B6-84E6-16779BE27106}"/>
              </a:ext>
            </a:extLst>
          </p:cNvPr>
          <p:cNvSpPr>
            <a:spLocks noGrp="1"/>
          </p:cNvSpPr>
          <p:nvPr>
            <p:ph type="sldNum" sz="quarter" idx="12"/>
          </p:nvPr>
        </p:nvSpPr>
        <p:spPr/>
        <p:txBody>
          <a:bodyPr/>
          <a:lstStyle/>
          <a:p>
            <a:fld id="{1A7368AE-F425-4D25-9120-090DD38001EA}" type="slidenum">
              <a:rPr lang="en-US" smtClean="0"/>
              <a:t>‹#›</a:t>
            </a:fld>
            <a:endParaRPr lang="en-US"/>
          </a:p>
        </p:txBody>
      </p:sp>
    </p:spTree>
    <p:extLst>
      <p:ext uri="{BB962C8B-B14F-4D97-AF65-F5344CB8AC3E}">
        <p14:creationId xmlns:p14="http://schemas.microsoft.com/office/powerpoint/2010/main" val="622890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E0F14-67B4-4734-9335-C575C7731A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706C99-0A03-4F33-9187-CAD4B40F25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F97311-1D03-428C-89E6-ACBDB5C9DC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E551CF-E33C-4D1E-9368-CEAFB3CCA586}"/>
              </a:ext>
            </a:extLst>
          </p:cNvPr>
          <p:cNvSpPr>
            <a:spLocks noGrp="1"/>
          </p:cNvSpPr>
          <p:nvPr>
            <p:ph type="dt" sz="half" idx="10"/>
          </p:nvPr>
        </p:nvSpPr>
        <p:spPr/>
        <p:txBody>
          <a:bodyPr/>
          <a:lstStyle/>
          <a:p>
            <a:fld id="{14DD141C-57F2-443D-9F5E-E246B7F26CF3}" type="datetimeFigureOut">
              <a:rPr lang="en-US" smtClean="0"/>
              <a:t>2/13/2022</a:t>
            </a:fld>
            <a:endParaRPr lang="en-US"/>
          </a:p>
        </p:txBody>
      </p:sp>
      <p:sp>
        <p:nvSpPr>
          <p:cNvPr id="6" name="Footer Placeholder 5">
            <a:extLst>
              <a:ext uri="{FF2B5EF4-FFF2-40B4-BE49-F238E27FC236}">
                <a16:creationId xmlns:a16="http://schemas.microsoft.com/office/drawing/2014/main" id="{EF5D4039-502C-4A62-8D75-A945C5FFA0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8DB2EF-AEBF-49C5-856F-A6F498B213CB}"/>
              </a:ext>
            </a:extLst>
          </p:cNvPr>
          <p:cNvSpPr>
            <a:spLocks noGrp="1"/>
          </p:cNvSpPr>
          <p:nvPr>
            <p:ph type="sldNum" sz="quarter" idx="12"/>
          </p:nvPr>
        </p:nvSpPr>
        <p:spPr/>
        <p:txBody>
          <a:bodyPr/>
          <a:lstStyle/>
          <a:p>
            <a:fld id="{1A7368AE-F425-4D25-9120-090DD38001EA}" type="slidenum">
              <a:rPr lang="en-US" smtClean="0"/>
              <a:t>‹#›</a:t>
            </a:fld>
            <a:endParaRPr lang="en-US"/>
          </a:p>
        </p:txBody>
      </p:sp>
    </p:spTree>
    <p:extLst>
      <p:ext uri="{BB962C8B-B14F-4D97-AF65-F5344CB8AC3E}">
        <p14:creationId xmlns:p14="http://schemas.microsoft.com/office/powerpoint/2010/main" val="3969847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5E684-2CFF-4941-AC65-1FBE250019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4DD93E-7862-41AE-A631-92F7CFFB82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84EB14-308E-42C0-A8C8-F9CFF9C408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D906AD-4A1E-4065-9FE3-F13653F5C002}"/>
              </a:ext>
            </a:extLst>
          </p:cNvPr>
          <p:cNvSpPr>
            <a:spLocks noGrp="1"/>
          </p:cNvSpPr>
          <p:nvPr>
            <p:ph type="dt" sz="half" idx="10"/>
          </p:nvPr>
        </p:nvSpPr>
        <p:spPr/>
        <p:txBody>
          <a:bodyPr/>
          <a:lstStyle/>
          <a:p>
            <a:fld id="{14DD141C-57F2-443D-9F5E-E246B7F26CF3}" type="datetimeFigureOut">
              <a:rPr lang="en-US" smtClean="0"/>
              <a:t>2/13/2022</a:t>
            </a:fld>
            <a:endParaRPr lang="en-US"/>
          </a:p>
        </p:txBody>
      </p:sp>
      <p:sp>
        <p:nvSpPr>
          <p:cNvPr id="6" name="Footer Placeholder 5">
            <a:extLst>
              <a:ext uri="{FF2B5EF4-FFF2-40B4-BE49-F238E27FC236}">
                <a16:creationId xmlns:a16="http://schemas.microsoft.com/office/drawing/2014/main" id="{28C72555-794F-4F13-95F0-F12CB814FB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5E19C1-1152-4BF8-8444-D1674DCFCA43}"/>
              </a:ext>
            </a:extLst>
          </p:cNvPr>
          <p:cNvSpPr>
            <a:spLocks noGrp="1"/>
          </p:cNvSpPr>
          <p:nvPr>
            <p:ph type="sldNum" sz="quarter" idx="12"/>
          </p:nvPr>
        </p:nvSpPr>
        <p:spPr/>
        <p:txBody>
          <a:bodyPr/>
          <a:lstStyle/>
          <a:p>
            <a:fld id="{1A7368AE-F425-4D25-9120-090DD38001EA}" type="slidenum">
              <a:rPr lang="en-US" smtClean="0"/>
              <a:t>‹#›</a:t>
            </a:fld>
            <a:endParaRPr lang="en-US"/>
          </a:p>
        </p:txBody>
      </p:sp>
    </p:spTree>
    <p:extLst>
      <p:ext uri="{BB962C8B-B14F-4D97-AF65-F5344CB8AC3E}">
        <p14:creationId xmlns:p14="http://schemas.microsoft.com/office/powerpoint/2010/main" val="1721373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1A5D15-B3F7-4371-B301-B85073ECF1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FE12E7-B597-4E93-85AB-B33500728A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726B19-217C-4C5D-BC5E-6721B351F0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DD141C-57F2-443D-9F5E-E246B7F26CF3}" type="datetimeFigureOut">
              <a:rPr lang="en-US" smtClean="0"/>
              <a:t>2/13/2022</a:t>
            </a:fld>
            <a:endParaRPr lang="en-US"/>
          </a:p>
        </p:txBody>
      </p:sp>
      <p:sp>
        <p:nvSpPr>
          <p:cNvPr id="5" name="Footer Placeholder 4">
            <a:extLst>
              <a:ext uri="{FF2B5EF4-FFF2-40B4-BE49-F238E27FC236}">
                <a16:creationId xmlns:a16="http://schemas.microsoft.com/office/drawing/2014/main" id="{31E15E16-FFC9-4DEF-BA68-C0B93CFEE1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8B772A-A431-4B97-8BEB-0E04CCCE40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368AE-F425-4D25-9120-090DD38001EA}" type="slidenum">
              <a:rPr lang="en-US" smtClean="0"/>
              <a:t>‹#›</a:t>
            </a:fld>
            <a:endParaRPr lang="en-US"/>
          </a:p>
        </p:txBody>
      </p:sp>
    </p:spTree>
    <p:extLst>
      <p:ext uri="{BB962C8B-B14F-4D97-AF65-F5344CB8AC3E}">
        <p14:creationId xmlns:p14="http://schemas.microsoft.com/office/powerpoint/2010/main" val="4058832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gif"/><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8.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18.png"/><Relationship Id="rId9"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8.png"/><Relationship Id="rId7" Type="http://schemas.openxmlformats.org/officeDocument/2006/relationships/image" Target="../media/image50.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54.jpg"/><Relationship Id="rId5" Type="http://schemas.openxmlformats.org/officeDocument/2006/relationships/image" Target="../media/image40.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xml"/><Relationship Id="rId1" Type="http://schemas.openxmlformats.org/officeDocument/2006/relationships/video" Target="https://player.vimeo.com/video/643794789?h=b44d85400d&amp;app_id=122963" TargetMode="External"/><Relationship Id="rId5" Type="http://schemas.openxmlformats.org/officeDocument/2006/relationships/image" Target="../media/image3.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8.jp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house with a pool&#10;&#10;Description automatically generated with low confidence">
            <a:extLst>
              <a:ext uri="{FF2B5EF4-FFF2-40B4-BE49-F238E27FC236}">
                <a16:creationId xmlns:a16="http://schemas.microsoft.com/office/drawing/2014/main" id="{EA0ED5EB-264E-4655-8F4F-4C8B85FAF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DC71095E-8AFA-45AC-968A-DEDE066221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8277" y="2150187"/>
            <a:ext cx="8175440" cy="2116209"/>
          </a:xfrm>
          <a:prstGeom prst="rect">
            <a:avLst/>
          </a:prstGeom>
        </p:spPr>
      </p:pic>
      <p:sp>
        <p:nvSpPr>
          <p:cNvPr id="20" name="TextBox 19">
            <a:extLst>
              <a:ext uri="{FF2B5EF4-FFF2-40B4-BE49-F238E27FC236}">
                <a16:creationId xmlns:a16="http://schemas.microsoft.com/office/drawing/2014/main" id="{FB8A00C3-554B-4D32-B123-4880C63050AE}"/>
              </a:ext>
            </a:extLst>
          </p:cNvPr>
          <p:cNvSpPr txBox="1"/>
          <p:nvPr/>
        </p:nvSpPr>
        <p:spPr>
          <a:xfrm>
            <a:off x="2903222" y="4273261"/>
            <a:ext cx="6385551" cy="461665"/>
          </a:xfrm>
          <a:prstGeom prst="rect">
            <a:avLst/>
          </a:prstGeom>
          <a:noFill/>
        </p:spPr>
        <p:txBody>
          <a:bodyPr wrap="square" rtlCol="0">
            <a:spAutoFit/>
          </a:bodyPr>
          <a:lstStyle/>
          <a:p>
            <a:r>
              <a:rPr lang="en-US" sz="2400" b="1" dirty="0">
                <a:solidFill>
                  <a:schemeClr val="bg1"/>
                </a:solidFill>
                <a:effectLst>
                  <a:outerShdw blurRad="38100" dist="38100" dir="2700000" algn="tl">
                    <a:srgbClr val="000000">
                      <a:alpha val="43137"/>
                    </a:srgbClr>
                  </a:outerShdw>
                </a:effectLst>
                <a:latin typeface="Myriad Pro" panose="020B0503030403020204" pitchFamily="34" charset="0"/>
              </a:rPr>
              <a:t>The "Always Win the Listing" Marketing Suite</a:t>
            </a:r>
          </a:p>
        </p:txBody>
      </p:sp>
    </p:spTree>
    <p:extLst>
      <p:ext uri="{BB962C8B-B14F-4D97-AF65-F5344CB8AC3E}">
        <p14:creationId xmlns:p14="http://schemas.microsoft.com/office/powerpoint/2010/main" val="2145547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a16="http://schemas.microsoft.com/office/drawing/2014/main" id="{013D4E1C-2E16-452D-BF2C-E849BB84C3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014" y="958511"/>
            <a:ext cx="9700743" cy="5668608"/>
          </a:xfrm>
          <a:prstGeom prst="rect">
            <a:avLst/>
          </a:prstGeom>
        </p:spPr>
      </p:pic>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TextBox 21">
            <a:extLst>
              <a:ext uri="{FF2B5EF4-FFF2-40B4-BE49-F238E27FC236}">
                <a16:creationId xmlns:a16="http://schemas.microsoft.com/office/drawing/2014/main" id="{421F1232-AC27-4754-B1F0-779737515E47}"/>
              </a:ext>
            </a:extLst>
          </p:cNvPr>
          <p:cNvSpPr txBox="1"/>
          <p:nvPr/>
        </p:nvSpPr>
        <p:spPr>
          <a:xfrm>
            <a:off x="3706410" y="169782"/>
            <a:ext cx="7595903" cy="646331"/>
          </a:xfrm>
          <a:prstGeom prst="rect">
            <a:avLst/>
          </a:prstGeom>
          <a:noFill/>
        </p:spPr>
        <p:txBody>
          <a:bodyPr wrap="square" rtlCol="0">
            <a:spAutoFit/>
          </a:bodyPr>
          <a:lstStyle/>
          <a:p>
            <a:r>
              <a:rPr lang="en-US" b="1" dirty="0">
                <a:solidFill>
                  <a:schemeClr val="bg1"/>
                </a:solidFill>
                <a:effectLst>
                  <a:outerShdw blurRad="38100" dist="38100" dir="2700000" algn="tl">
                    <a:srgbClr val="000000">
                      <a:alpha val="43137"/>
                    </a:srgbClr>
                  </a:outerShdw>
                </a:effectLst>
              </a:rPr>
              <a:t>Listing Booster loan officers get their own lender panel screen on their agent’s listings. The QR codes open up their branded mobile pre-approval form.</a:t>
            </a:r>
          </a:p>
        </p:txBody>
      </p:sp>
      <p:pic>
        <p:nvPicPr>
          <p:cNvPr id="5" name="Picture 4">
            <a:extLst>
              <a:ext uri="{FF2B5EF4-FFF2-40B4-BE49-F238E27FC236}">
                <a16:creationId xmlns:a16="http://schemas.microsoft.com/office/drawing/2014/main" id="{75048DD9-0EE4-41C1-B68D-C15BF04F6D38}"/>
              </a:ext>
            </a:extLst>
          </p:cNvPr>
          <p:cNvPicPr>
            <a:picLocks noChangeAspect="1"/>
          </p:cNvPicPr>
          <p:nvPr/>
        </p:nvPicPr>
        <p:blipFill>
          <a:blip r:embed="rId3"/>
          <a:stretch>
            <a:fillRect/>
          </a:stretch>
        </p:blipFill>
        <p:spPr>
          <a:xfrm>
            <a:off x="375469" y="83890"/>
            <a:ext cx="3161307" cy="818116"/>
          </a:xfrm>
          <a:prstGeom prst="rect">
            <a:avLst/>
          </a:prstGeom>
        </p:spPr>
      </p:pic>
      <p:sp>
        <p:nvSpPr>
          <p:cNvPr id="9" name="Arrow: Right 8">
            <a:extLst>
              <a:ext uri="{FF2B5EF4-FFF2-40B4-BE49-F238E27FC236}">
                <a16:creationId xmlns:a16="http://schemas.microsoft.com/office/drawing/2014/main" id="{CC69FA3B-E472-4B67-BA22-82EC0CA02A3C}"/>
              </a:ext>
            </a:extLst>
          </p:cNvPr>
          <p:cNvSpPr/>
          <p:nvPr/>
        </p:nvSpPr>
        <p:spPr>
          <a:xfrm>
            <a:off x="9388280" y="3705731"/>
            <a:ext cx="875899" cy="54623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10;&#10;Description automatically generated">
            <a:extLst>
              <a:ext uri="{FF2B5EF4-FFF2-40B4-BE49-F238E27FC236}">
                <a16:creationId xmlns:a16="http://schemas.microsoft.com/office/drawing/2014/main" id="{190310BA-8CED-433B-87E3-5C6496E98C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3327" y="1071788"/>
            <a:ext cx="9516493" cy="5353027"/>
          </a:xfrm>
          <a:prstGeom prst="rect">
            <a:avLst/>
          </a:prstGeom>
        </p:spPr>
      </p:pic>
      <p:pic>
        <p:nvPicPr>
          <p:cNvPr id="7" name="Picture 6" descr="A picture containing text, monitor, electronics, cellphone&#10;&#10;Description automatically generated">
            <a:extLst>
              <a:ext uri="{FF2B5EF4-FFF2-40B4-BE49-F238E27FC236}">
                <a16:creationId xmlns:a16="http://schemas.microsoft.com/office/drawing/2014/main" id="{B5EC3EF0-B92A-473B-9E79-3CE55243CD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8498" y="2590155"/>
            <a:ext cx="2181225" cy="4324350"/>
          </a:xfrm>
          <a:prstGeom prst="rect">
            <a:avLst/>
          </a:prstGeom>
        </p:spPr>
      </p:pic>
    </p:spTree>
    <p:extLst>
      <p:ext uri="{BB962C8B-B14F-4D97-AF65-F5344CB8AC3E}">
        <p14:creationId xmlns:p14="http://schemas.microsoft.com/office/powerpoint/2010/main" val="950179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 wall, indoor, ceiling&#10;&#10;Description automatically generated">
            <a:extLst>
              <a:ext uri="{FF2B5EF4-FFF2-40B4-BE49-F238E27FC236}">
                <a16:creationId xmlns:a16="http://schemas.microsoft.com/office/drawing/2014/main" id="{6D805C65-F2A0-4092-AC8B-F4AF142D3399}"/>
              </a:ext>
            </a:extLst>
          </p:cNvPr>
          <p:cNvPicPr>
            <a:picLocks noChangeAspect="1"/>
          </p:cNvPicPr>
          <p:nvPr/>
        </p:nvPicPr>
        <p:blipFill rotWithShape="1">
          <a:blip r:embed="rId2">
            <a:extLst>
              <a:ext uri="{28A0092B-C50C-407E-A947-70E740481C1C}">
                <a14:useLocalDpi xmlns:a14="http://schemas.microsoft.com/office/drawing/2010/main" val="0"/>
              </a:ext>
            </a:extLst>
          </a:blip>
          <a:srcRect l="7094" r="-1" b="-1"/>
          <a:stretch/>
        </p:blipFill>
        <p:spPr>
          <a:xfrm>
            <a:off x="20" y="1282"/>
            <a:ext cx="12191980" cy="6856718"/>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CCD47C1E-2893-4B60-8F3F-A8907DEAA1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229" y="252215"/>
            <a:ext cx="2857500" cy="923925"/>
          </a:xfrm>
          <a:prstGeom prst="rect">
            <a:avLst/>
          </a:prstGeom>
        </p:spPr>
      </p:pic>
      <p:pic>
        <p:nvPicPr>
          <p:cNvPr id="4" name="Picture 3" descr="Logo, company name&#10;&#10;Description automatically generated">
            <a:extLst>
              <a:ext uri="{FF2B5EF4-FFF2-40B4-BE49-F238E27FC236}">
                <a16:creationId xmlns:a16="http://schemas.microsoft.com/office/drawing/2014/main" id="{BDEAB8E4-047D-4271-8A08-66153B9966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281" y="1129293"/>
            <a:ext cx="2015704" cy="747546"/>
          </a:xfrm>
          <a:prstGeom prst="rect">
            <a:avLst/>
          </a:prstGeom>
        </p:spPr>
      </p:pic>
      <p:sp>
        <p:nvSpPr>
          <p:cNvPr id="6" name="TextBox 5">
            <a:extLst>
              <a:ext uri="{FF2B5EF4-FFF2-40B4-BE49-F238E27FC236}">
                <a16:creationId xmlns:a16="http://schemas.microsoft.com/office/drawing/2014/main" id="{73F249DD-8204-4EDE-BD40-618BEB1A08BA}"/>
              </a:ext>
            </a:extLst>
          </p:cNvPr>
          <p:cNvSpPr txBox="1"/>
          <p:nvPr/>
        </p:nvSpPr>
        <p:spPr>
          <a:xfrm>
            <a:off x="524229" y="2153752"/>
            <a:ext cx="4615662" cy="3970318"/>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rPr>
              <a:t>Agents, leverage </a:t>
            </a:r>
            <a:r>
              <a:rPr lang="en-US" dirty="0" err="1">
                <a:solidFill>
                  <a:schemeClr val="bg1"/>
                </a:solidFill>
                <a:effectLst>
                  <a:outerShdw blurRad="38100" dist="38100" dir="2700000" algn="tl">
                    <a:srgbClr val="000000">
                      <a:alpha val="43137"/>
                    </a:srgbClr>
                  </a:outerShdw>
                </a:effectLst>
              </a:rPr>
              <a:t>MoveTube</a:t>
            </a:r>
            <a:r>
              <a:rPr lang="en-US" b="0" i="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dirty="0">
                <a:solidFill>
                  <a:schemeClr val="bg1"/>
                </a:solidFill>
                <a:effectLst>
                  <a:outerShdw blurRad="38100" dist="38100" dir="2700000" algn="tl">
                    <a:srgbClr val="000000">
                      <a:alpha val="43137"/>
                    </a:srgbClr>
                  </a:outerShdw>
                </a:effectLst>
              </a:rPr>
              <a:t> to win your listings! Tell your seller prospects that you will be featuring their listing on all the popular streaming TV devices, Roku, Apple TV, Amazon Fire TV, Android and Google TV. </a:t>
            </a:r>
          </a:p>
          <a:p>
            <a:endParaRPr lang="en-US" dirty="0">
              <a:solidFill>
                <a:schemeClr val="bg1"/>
              </a:solidFill>
              <a:effectLst>
                <a:outerShdw blurRad="38100" dist="38100" dir="2700000" algn="tl">
                  <a:srgbClr val="000000">
                    <a:alpha val="43137"/>
                  </a:srgbClr>
                </a:outerShdw>
              </a:effectLst>
            </a:endParaRPr>
          </a:p>
          <a:p>
            <a:r>
              <a:rPr lang="en-US" dirty="0">
                <a:solidFill>
                  <a:schemeClr val="bg1"/>
                </a:solidFill>
                <a:effectLst>
                  <a:outerShdw blurRad="38100" dist="38100" dir="2700000" algn="tl">
                    <a:srgbClr val="000000">
                      <a:alpha val="43137"/>
                    </a:srgbClr>
                  </a:outerShdw>
                </a:effectLst>
              </a:rPr>
              <a:t>You will then announce their listing on social media with a short “movie” trailer video called a “Listing Trailer”.</a:t>
            </a:r>
            <a:br>
              <a:rPr lang="en-US" dirty="0">
                <a:solidFill>
                  <a:schemeClr val="bg1"/>
                </a:solidFill>
                <a:effectLst>
                  <a:outerShdw blurRad="38100" dist="38100" dir="2700000" algn="tl">
                    <a:srgbClr val="000000">
                      <a:alpha val="43137"/>
                    </a:srgbClr>
                  </a:outerShdw>
                </a:effectLst>
              </a:rPr>
            </a:br>
            <a:br>
              <a:rPr lang="en-US" dirty="0">
                <a:solidFill>
                  <a:schemeClr val="bg1"/>
                </a:solidFill>
                <a:effectLst>
                  <a:outerShdw blurRad="38100" dist="38100" dir="2700000" algn="tl">
                    <a:srgbClr val="000000">
                      <a:alpha val="43137"/>
                    </a:srgbClr>
                  </a:outerShdw>
                </a:effectLst>
              </a:rPr>
            </a:br>
            <a:r>
              <a:rPr lang="en-US" dirty="0">
                <a:solidFill>
                  <a:schemeClr val="bg1"/>
                </a:solidFill>
                <a:effectLst>
                  <a:outerShdw blurRad="38100" dist="38100" dir="2700000" algn="tl">
                    <a:srgbClr val="000000">
                      <a:alpha val="43137"/>
                    </a:srgbClr>
                  </a:outerShdw>
                </a:effectLst>
              </a:rPr>
              <a:t>Don’t leave this out because agents are telling us that it is a big difference maker when prospects are deciding on which agent to choose.</a:t>
            </a:r>
          </a:p>
        </p:txBody>
      </p:sp>
      <p:sp>
        <p:nvSpPr>
          <p:cNvPr id="13" name="TextBox 12">
            <a:extLst>
              <a:ext uri="{FF2B5EF4-FFF2-40B4-BE49-F238E27FC236}">
                <a16:creationId xmlns:a16="http://schemas.microsoft.com/office/drawing/2014/main" id="{543BEF51-4DA0-493F-926C-F220842F786C}"/>
              </a:ext>
            </a:extLst>
          </p:cNvPr>
          <p:cNvSpPr txBox="1"/>
          <p:nvPr/>
        </p:nvSpPr>
        <p:spPr>
          <a:xfrm>
            <a:off x="10280696" y="5287058"/>
            <a:ext cx="1872435" cy="1569660"/>
          </a:xfrm>
          <a:prstGeom prst="rect">
            <a:avLst/>
          </a:prstGeom>
          <a:noFill/>
        </p:spPr>
        <p:txBody>
          <a:bodyPr wrap="square" rtlCol="0">
            <a:spAutoFit/>
          </a:bodyPr>
          <a:lstStyle/>
          <a:p>
            <a:r>
              <a:rPr lang="en-US" sz="1200" dirty="0">
                <a:solidFill>
                  <a:schemeClr val="bg1"/>
                </a:solidFill>
              </a:rPr>
              <a:t>Music feature powered by</a:t>
            </a:r>
          </a:p>
          <a:p>
            <a:endParaRPr lang="en-US" sz="1200" dirty="0">
              <a:solidFill>
                <a:schemeClr val="bg1"/>
              </a:solidFill>
            </a:endParaRPr>
          </a:p>
          <a:p>
            <a:endParaRPr lang="en-US" sz="1200" dirty="0">
              <a:solidFill>
                <a:schemeClr val="bg1"/>
              </a:solidFill>
            </a:endParaRPr>
          </a:p>
          <a:p>
            <a:endParaRPr lang="en-US" sz="1200" dirty="0">
              <a:solidFill>
                <a:schemeClr val="bg1"/>
              </a:solidFill>
            </a:endParaRPr>
          </a:p>
          <a:p>
            <a:endParaRPr lang="en-US" sz="1200" dirty="0">
              <a:solidFill>
                <a:schemeClr val="bg1"/>
              </a:solidFill>
            </a:endParaRPr>
          </a:p>
          <a:p>
            <a:endParaRPr lang="en-US" sz="1200" dirty="0">
              <a:solidFill>
                <a:schemeClr val="bg1"/>
              </a:solidFill>
            </a:endParaRPr>
          </a:p>
          <a:p>
            <a:br>
              <a:rPr lang="en-US" sz="1200" b="0" i="0" dirty="0">
                <a:solidFill>
                  <a:schemeClr val="bg1"/>
                </a:solidFill>
                <a:effectLst/>
                <a:latin typeface="Calibri" panose="020F0502020204030204" pitchFamily="34" charset="0"/>
                <a:cs typeface="Calibri" panose="020F0502020204030204" pitchFamily="34" charset="0"/>
              </a:rPr>
            </a:br>
            <a:r>
              <a:rPr lang="en-US" sz="1200" b="0" i="0" dirty="0">
                <a:solidFill>
                  <a:schemeClr val="bg1"/>
                </a:solidFill>
                <a:effectLst/>
                <a:latin typeface="Calibri" panose="020F0502020204030204" pitchFamily="34" charset="0"/>
                <a:cs typeface="Calibri" panose="020F0502020204030204" pitchFamily="34" charset="0"/>
              </a:rPr>
              <a:t>© 2021 iHeartMedia, Inc</a:t>
            </a:r>
            <a:r>
              <a:rPr lang="en-US" sz="1200" b="0" i="0" dirty="0">
                <a:solidFill>
                  <a:srgbClr val="717277"/>
                </a:solidFill>
                <a:effectLst/>
                <a:latin typeface="Helvetica Neue"/>
              </a:rPr>
              <a:t>.</a:t>
            </a:r>
            <a:endParaRPr lang="en-US" sz="1200" dirty="0">
              <a:solidFill>
                <a:schemeClr val="bg1"/>
              </a:solidFill>
            </a:endParaRPr>
          </a:p>
        </p:txBody>
      </p:sp>
      <p:pic>
        <p:nvPicPr>
          <p:cNvPr id="11" name="Picture 10" descr="Logo, company name&#10;&#10;Description automatically generated">
            <a:extLst>
              <a:ext uri="{FF2B5EF4-FFF2-40B4-BE49-F238E27FC236}">
                <a16:creationId xmlns:a16="http://schemas.microsoft.com/office/drawing/2014/main" id="{1AD8CD03-0C61-49D3-A5F3-734AEC3636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1240" y="5461589"/>
            <a:ext cx="1571345" cy="1220598"/>
          </a:xfrm>
          <a:prstGeom prst="rect">
            <a:avLst/>
          </a:prstGeom>
        </p:spPr>
      </p:pic>
      <p:pic>
        <p:nvPicPr>
          <p:cNvPr id="7" name="Picture 6" descr="Icon&#10;&#10;Description automatically generated">
            <a:extLst>
              <a:ext uri="{FF2B5EF4-FFF2-40B4-BE49-F238E27FC236}">
                <a16:creationId xmlns:a16="http://schemas.microsoft.com/office/drawing/2014/main" id="{80930907-E737-4259-A016-A87B81A236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8914" y="1129293"/>
            <a:ext cx="721744" cy="754717"/>
          </a:xfrm>
          <a:prstGeom prst="rect">
            <a:avLst/>
          </a:prstGeom>
        </p:spPr>
      </p:pic>
    </p:spTree>
    <p:extLst>
      <p:ext uri="{BB962C8B-B14F-4D97-AF65-F5344CB8AC3E}">
        <p14:creationId xmlns:p14="http://schemas.microsoft.com/office/powerpoint/2010/main" val="1028466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82828"/>
        </a:solidFill>
        <a:effectLst/>
      </p:bgPr>
    </p:bg>
    <p:spTree>
      <p:nvGrpSpPr>
        <p:cNvPr id="1" name=""/>
        <p:cNvGrpSpPr/>
        <p:nvPr/>
      </p:nvGrpSpPr>
      <p:grpSpPr>
        <a:xfrm>
          <a:off x="0" y="0"/>
          <a:ext cx="0" cy="0"/>
          <a:chOff x="0" y="0"/>
          <a:chExt cx="0" cy="0"/>
        </a:xfrm>
      </p:grpSpPr>
      <p:pic>
        <p:nvPicPr>
          <p:cNvPr id="23" name="Picture 22" descr="A picture containing projector&#10;&#10;Description automatically generated">
            <a:extLst>
              <a:ext uri="{FF2B5EF4-FFF2-40B4-BE49-F238E27FC236}">
                <a16:creationId xmlns:a16="http://schemas.microsoft.com/office/drawing/2014/main" id="{82F07868-2C8F-403A-A2BD-009FD12926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6437" y="1804087"/>
            <a:ext cx="5102550" cy="4018258"/>
          </a:xfrm>
          <a:prstGeom prst="rect">
            <a:avLst/>
          </a:prstGeom>
        </p:spPr>
      </p:pic>
      <p:pic>
        <p:nvPicPr>
          <p:cNvPr id="6" name="Picture 5" descr="A picture containing text, outdoor&#10;&#10;Description automatically generated">
            <a:extLst>
              <a:ext uri="{FF2B5EF4-FFF2-40B4-BE49-F238E27FC236}">
                <a16:creationId xmlns:a16="http://schemas.microsoft.com/office/drawing/2014/main" id="{72C59932-BD38-4CD5-8CE0-9FEC95118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0640" y="571485"/>
            <a:ext cx="4430598" cy="6858000"/>
          </a:xfrm>
          <a:prstGeom prst="rect">
            <a:avLst/>
          </a:prstGeom>
        </p:spPr>
      </p:pic>
      <p:pic>
        <p:nvPicPr>
          <p:cNvPr id="9" name="Picture 8" descr="A house with a pool&#10;&#10;Description automatically generated with low confidence">
            <a:extLst>
              <a:ext uri="{FF2B5EF4-FFF2-40B4-BE49-F238E27FC236}">
                <a16:creationId xmlns:a16="http://schemas.microsoft.com/office/drawing/2014/main" id="{8FF752B7-5F7C-4E76-AC71-FF19B41B9547}"/>
              </a:ext>
            </a:extLst>
          </p:cNvPr>
          <p:cNvPicPr>
            <a:picLocks noChangeAspect="1"/>
          </p:cNvPicPr>
          <p:nvPr/>
        </p:nvPicPr>
        <p:blipFill>
          <a:blip r:embed="rId4">
            <a:alphaModFix amt="60000"/>
            <a:extLst>
              <a:ext uri="{28A0092B-C50C-407E-A947-70E740481C1C}">
                <a14:useLocalDpi xmlns:a14="http://schemas.microsoft.com/office/drawing/2010/main" val="0"/>
              </a:ext>
            </a:extLst>
          </a:blip>
          <a:stretch>
            <a:fillRect/>
          </a:stretch>
        </p:blipFill>
        <p:spPr>
          <a:xfrm>
            <a:off x="764462" y="2855055"/>
            <a:ext cx="4961576" cy="3309332"/>
          </a:xfrm>
          <a:prstGeom prst="rect">
            <a:avLst/>
          </a:prstGeom>
        </p:spPr>
      </p:pic>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TextBox 21">
            <a:extLst>
              <a:ext uri="{FF2B5EF4-FFF2-40B4-BE49-F238E27FC236}">
                <a16:creationId xmlns:a16="http://schemas.microsoft.com/office/drawing/2014/main" id="{421F1232-AC27-4754-B1F0-779737515E47}"/>
              </a:ext>
            </a:extLst>
          </p:cNvPr>
          <p:cNvSpPr txBox="1"/>
          <p:nvPr/>
        </p:nvSpPr>
        <p:spPr>
          <a:xfrm>
            <a:off x="4209926" y="219639"/>
            <a:ext cx="7307400" cy="923330"/>
          </a:xfrm>
          <a:prstGeom prst="rect">
            <a:avLst/>
          </a:prstGeom>
          <a:noFill/>
        </p:spPr>
        <p:txBody>
          <a:bodyPr wrap="square" rtlCol="0">
            <a:spAutoFit/>
          </a:bodyPr>
          <a:lstStyle/>
          <a:p>
            <a:r>
              <a:rPr lang="en-US" b="1" dirty="0">
                <a:solidFill>
                  <a:schemeClr val="bg1"/>
                </a:solidFill>
                <a:effectLst/>
              </a:rPr>
              <a:t>Announce new listings with Hollywood style 30 </a:t>
            </a:r>
            <a:r>
              <a:rPr lang="en-US" b="1" dirty="0">
                <a:solidFill>
                  <a:schemeClr val="bg1"/>
                </a:solidFill>
              </a:rPr>
              <a:t>second </a:t>
            </a:r>
            <a:r>
              <a:rPr lang="en-US" b="1" dirty="0">
                <a:solidFill>
                  <a:schemeClr val="bg1"/>
                </a:solidFill>
                <a:effectLst/>
              </a:rPr>
              <a:t>“Listing Trailers” with </a:t>
            </a:r>
            <a:r>
              <a:rPr lang="en-US" b="1" dirty="0">
                <a:solidFill>
                  <a:schemeClr val="bg1"/>
                </a:solidFill>
              </a:rPr>
              <a:t>“mo</a:t>
            </a:r>
            <a:r>
              <a:rPr lang="en-US" b="1" dirty="0">
                <a:solidFill>
                  <a:schemeClr val="bg1"/>
                </a:solidFill>
                <a:effectLst/>
              </a:rPr>
              <a:t>vie trailer guy” narration and cinematic music. Designed for social media platforms like </a:t>
            </a:r>
            <a:r>
              <a:rPr lang="en-US" b="1" dirty="0" err="1">
                <a:solidFill>
                  <a:schemeClr val="bg1"/>
                </a:solidFill>
                <a:effectLst/>
              </a:rPr>
              <a:t>TikTok</a:t>
            </a:r>
            <a:r>
              <a:rPr lang="en-US" b="1" dirty="0">
                <a:solidFill>
                  <a:schemeClr val="bg1"/>
                </a:solidFill>
                <a:effectLst/>
              </a:rPr>
              <a:t>, Facebook, and Instagram.</a:t>
            </a:r>
            <a:endParaRPr lang="en-US" b="1" dirty="0">
              <a:solidFill>
                <a:schemeClr val="bg1"/>
              </a:solidFill>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75048DD9-0EE4-41C1-B68D-C15BF04F6D38}"/>
              </a:ext>
            </a:extLst>
          </p:cNvPr>
          <p:cNvPicPr>
            <a:picLocks noChangeAspect="1"/>
          </p:cNvPicPr>
          <p:nvPr/>
        </p:nvPicPr>
        <p:blipFill>
          <a:blip r:embed="rId5"/>
          <a:stretch>
            <a:fillRect/>
          </a:stretch>
        </p:blipFill>
        <p:spPr>
          <a:xfrm>
            <a:off x="375469" y="205490"/>
            <a:ext cx="3161307" cy="818116"/>
          </a:xfrm>
          <a:prstGeom prst="rect">
            <a:avLst/>
          </a:prstGeom>
        </p:spPr>
      </p:pic>
      <p:pic>
        <p:nvPicPr>
          <p:cNvPr id="16" name="Picture 15" descr="Text&#10;&#10;Description automatically generated with medium confidence">
            <a:extLst>
              <a:ext uri="{FF2B5EF4-FFF2-40B4-BE49-F238E27FC236}">
                <a16:creationId xmlns:a16="http://schemas.microsoft.com/office/drawing/2014/main" id="{A53EE3E2-C3C9-43AC-A032-8C100C9311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462" y="1246341"/>
            <a:ext cx="5053849" cy="1368841"/>
          </a:xfrm>
          <a:prstGeom prst="rect">
            <a:avLst/>
          </a:prstGeom>
        </p:spPr>
      </p:pic>
      <p:pic>
        <p:nvPicPr>
          <p:cNvPr id="25" name="Picture 24" descr="A picture containing person, piece&#10;&#10;Description automatically generated">
            <a:extLst>
              <a:ext uri="{FF2B5EF4-FFF2-40B4-BE49-F238E27FC236}">
                <a16:creationId xmlns:a16="http://schemas.microsoft.com/office/drawing/2014/main" id="{0C7BAD20-6210-4A7D-A665-CC1009B4AA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74162" y="2922053"/>
            <a:ext cx="3234448" cy="3234448"/>
          </a:xfrm>
          <a:prstGeom prst="rect">
            <a:avLst/>
          </a:prstGeom>
        </p:spPr>
      </p:pic>
      <p:pic>
        <p:nvPicPr>
          <p:cNvPr id="3" name="Picture 2" descr="Logo&#10;&#10;Description automatically generated">
            <a:extLst>
              <a:ext uri="{FF2B5EF4-FFF2-40B4-BE49-F238E27FC236}">
                <a16:creationId xmlns:a16="http://schemas.microsoft.com/office/drawing/2014/main" id="{A2C82AE3-883F-4A77-BEE2-0C1BDB4ED1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03273" y="5822345"/>
            <a:ext cx="582869" cy="816016"/>
          </a:xfrm>
          <a:prstGeom prst="rect">
            <a:avLst/>
          </a:prstGeom>
        </p:spPr>
      </p:pic>
      <p:pic>
        <p:nvPicPr>
          <p:cNvPr id="7" name="Picture 6" descr="A picture containing text, clipart, vector graphics&#10;&#10;Description automatically generated">
            <a:extLst>
              <a:ext uri="{FF2B5EF4-FFF2-40B4-BE49-F238E27FC236}">
                <a16:creationId xmlns:a16="http://schemas.microsoft.com/office/drawing/2014/main" id="{B3010094-C85E-4071-ACD4-A4D07D3916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68900" y="5948413"/>
            <a:ext cx="535050" cy="535050"/>
          </a:xfrm>
          <a:prstGeom prst="rect">
            <a:avLst/>
          </a:prstGeom>
        </p:spPr>
      </p:pic>
      <p:pic>
        <p:nvPicPr>
          <p:cNvPr id="18" name="Picture 17" descr="Icon&#10;&#10;Description automatically generated">
            <a:extLst>
              <a:ext uri="{FF2B5EF4-FFF2-40B4-BE49-F238E27FC236}">
                <a16:creationId xmlns:a16="http://schemas.microsoft.com/office/drawing/2014/main" id="{131D70B8-121B-4AE2-B4FC-CD2729F6B8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56071" y="5822345"/>
            <a:ext cx="776864" cy="776864"/>
          </a:xfrm>
          <a:prstGeom prst="rect">
            <a:avLst/>
          </a:prstGeom>
        </p:spPr>
      </p:pic>
    </p:spTree>
    <p:extLst>
      <p:ext uri="{BB962C8B-B14F-4D97-AF65-F5344CB8AC3E}">
        <p14:creationId xmlns:p14="http://schemas.microsoft.com/office/powerpoint/2010/main" val="1307704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915EE50D-9A69-4B87-BEDF-DA51EB5C98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TextBox 19">
            <a:extLst>
              <a:ext uri="{FF2B5EF4-FFF2-40B4-BE49-F238E27FC236}">
                <a16:creationId xmlns:a16="http://schemas.microsoft.com/office/drawing/2014/main" id="{FB8A00C3-554B-4D32-B123-4880C63050AE}"/>
              </a:ext>
            </a:extLst>
          </p:cNvPr>
          <p:cNvSpPr txBox="1"/>
          <p:nvPr/>
        </p:nvSpPr>
        <p:spPr>
          <a:xfrm>
            <a:off x="2854147" y="2183868"/>
            <a:ext cx="6293708" cy="1754326"/>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Myriad Pro" panose="020B0503030403020204" pitchFamily="34" charset="0"/>
              </a:rPr>
              <a:t>The Rest of the</a:t>
            </a:r>
          </a:p>
          <a:p>
            <a:pPr algn="ctr"/>
            <a:r>
              <a:rPr lang="en-US" sz="5400" b="1" dirty="0">
                <a:solidFill>
                  <a:schemeClr val="bg1"/>
                </a:solidFill>
                <a:effectLst>
                  <a:outerShdw blurRad="38100" dist="38100" dir="2700000" algn="tl">
                    <a:srgbClr val="000000">
                      <a:alpha val="43137"/>
                    </a:srgbClr>
                  </a:outerShdw>
                </a:effectLst>
                <a:latin typeface="Myriad Pro" panose="020B0503030403020204" pitchFamily="34" charset="0"/>
              </a:rPr>
              <a:t>Marketing Suite</a:t>
            </a:r>
          </a:p>
        </p:txBody>
      </p:sp>
      <p:pic>
        <p:nvPicPr>
          <p:cNvPr id="11" name="Picture 10" descr="A black and white logo&#10;&#10;Description automatically generated with low confidence">
            <a:extLst>
              <a:ext uri="{FF2B5EF4-FFF2-40B4-BE49-F238E27FC236}">
                <a16:creationId xmlns:a16="http://schemas.microsoft.com/office/drawing/2014/main" id="{DD884D6F-55E3-4DD5-9663-D521DDD665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685" y="5073851"/>
            <a:ext cx="5501912" cy="1424167"/>
          </a:xfrm>
          <a:prstGeom prst="rect">
            <a:avLst/>
          </a:prstGeom>
        </p:spPr>
      </p:pic>
    </p:spTree>
    <p:extLst>
      <p:ext uri="{BB962C8B-B14F-4D97-AF65-F5344CB8AC3E}">
        <p14:creationId xmlns:p14="http://schemas.microsoft.com/office/powerpoint/2010/main" val="2125799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TextBox 21">
            <a:extLst>
              <a:ext uri="{FF2B5EF4-FFF2-40B4-BE49-F238E27FC236}">
                <a16:creationId xmlns:a16="http://schemas.microsoft.com/office/drawing/2014/main" id="{421F1232-AC27-4754-B1F0-779737515E47}"/>
              </a:ext>
            </a:extLst>
          </p:cNvPr>
          <p:cNvSpPr txBox="1"/>
          <p:nvPr/>
        </p:nvSpPr>
        <p:spPr>
          <a:xfrm>
            <a:off x="3910721" y="220780"/>
            <a:ext cx="6410992" cy="646331"/>
          </a:xfrm>
          <a:prstGeom prst="rect">
            <a:avLst/>
          </a:prstGeom>
          <a:noFill/>
        </p:spPr>
        <p:txBody>
          <a:bodyPr wrap="square" rtlCol="0">
            <a:spAutoFit/>
          </a:bodyPr>
          <a:lstStyle/>
          <a:p>
            <a:r>
              <a:rPr lang="en-US" b="1" dirty="0">
                <a:solidFill>
                  <a:schemeClr val="bg1"/>
                </a:solidFill>
                <a:effectLst>
                  <a:outerShdw blurRad="38100" dist="38100" dir="2700000" algn="tl">
                    <a:srgbClr val="000000">
                      <a:alpha val="43137"/>
                    </a:srgbClr>
                  </a:outerShdw>
                </a:effectLst>
              </a:rPr>
              <a:t>Just Listed, Open House, Sold, </a:t>
            </a:r>
            <a:r>
              <a:rPr lang="en-US" b="1" dirty="0" err="1">
                <a:solidFill>
                  <a:schemeClr val="bg1"/>
                </a:solidFill>
                <a:effectLst>
                  <a:outerShdw blurRad="38100" dist="38100" dir="2700000" algn="tl">
                    <a:srgbClr val="000000">
                      <a:alpha val="43137"/>
                    </a:srgbClr>
                  </a:outerShdw>
                </a:effectLst>
              </a:rPr>
              <a:t>etc</a:t>
            </a:r>
            <a:r>
              <a:rPr lang="en-US" b="1" dirty="0">
                <a:solidFill>
                  <a:schemeClr val="bg1"/>
                </a:solidFill>
                <a:effectLst>
                  <a:outerShdw blurRad="38100" dist="38100" dir="2700000" algn="tl">
                    <a:srgbClr val="000000">
                      <a:alpha val="43137"/>
                    </a:srgbClr>
                  </a:outerShdw>
                </a:effectLst>
              </a:rPr>
              <a:t> digital and print flyers with local data that makes you the local expert.</a:t>
            </a:r>
          </a:p>
        </p:txBody>
      </p:sp>
      <p:pic>
        <p:nvPicPr>
          <p:cNvPr id="5" name="Picture 4">
            <a:extLst>
              <a:ext uri="{FF2B5EF4-FFF2-40B4-BE49-F238E27FC236}">
                <a16:creationId xmlns:a16="http://schemas.microsoft.com/office/drawing/2014/main" id="{75048DD9-0EE4-41C1-B68D-C15BF04F6D38}"/>
              </a:ext>
            </a:extLst>
          </p:cNvPr>
          <p:cNvPicPr>
            <a:picLocks noChangeAspect="1"/>
          </p:cNvPicPr>
          <p:nvPr/>
        </p:nvPicPr>
        <p:blipFill>
          <a:blip r:embed="rId2"/>
          <a:stretch>
            <a:fillRect/>
          </a:stretch>
        </p:blipFill>
        <p:spPr>
          <a:xfrm>
            <a:off x="375469" y="205490"/>
            <a:ext cx="3161307" cy="818116"/>
          </a:xfrm>
          <a:prstGeom prst="rect">
            <a:avLst/>
          </a:prstGeom>
        </p:spPr>
      </p:pic>
      <p:pic>
        <p:nvPicPr>
          <p:cNvPr id="4" name="Picture 3" descr="A house with a pool&#10;&#10;Description automatically generated with low confidence">
            <a:extLst>
              <a:ext uri="{FF2B5EF4-FFF2-40B4-BE49-F238E27FC236}">
                <a16:creationId xmlns:a16="http://schemas.microsoft.com/office/drawing/2014/main" id="{E8636599-E6FE-42A6-BA29-BD6C7190A119}"/>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640005" y="1364701"/>
            <a:ext cx="6895271" cy="4599092"/>
          </a:xfrm>
          <a:prstGeom prst="rect">
            <a:avLst/>
          </a:prstGeom>
        </p:spPr>
      </p:pic>
      <p:pic>
        <p:nvPicPr>
          <p:cNvPr id="8" name="Picture 7" descr="Timeline&#10;&#10;Description automatically generated">
            <a:extLst>
              <a:ext uri="{FF2B5EF4-FFF2-40B4-BE49-F238E27FC236}">
                <a16:creationId xmlns:a16="http://schemas.microsoft.com/office/drawing/2014/main" id="{26F865D2-6316-4D55-9B5E-549B985DDC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1335" y="1023606"/>
            <a:ext cx="4192846" cy="5426242"/>
          </a:xfrm>
          <a:prstGeom prst="rect">
            <a:avLst/>
          </a:prstGeom>
        </p:spPr>
      </p:pic>
      <p:pic>
        <p:nvPicPr>
          <p:cNvPr id="11" name="Picture 10" descr="A picture containing graphical user interface&#10;&#10;Description automatically generated">
            <a:extLst>
              <a:ext uri="{FF2B5EF4-FFF2-40B4-BE49-F238E27FC236}">
                <a16:creationId xmlns:a16="http://schemas.microsoft.com/office/drawing/2014/main" id="{3C190E5F-EE8D-428F-A027-160666723E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0096" y="951126"/>
            <a:ext cx="4298524" cy="5563007"/>
          </a:xfrm>
          <a:prstGeom prst="rect">
            <a:avLst/>
          </a:prstGeom>
        </p:spPr>
      </p:pic>
    </p:spTree>
    <p:extLst>
      <p:ext uri="{BB962C8B-B14F-4D97-AF65-F5344CB8AC3E}">
        <p14:creationId xmlns:p14="http://schemas.microsoft.com/office/powerpoint/2010/main" val="3575014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9" name="Picture 8" descr="A house with a pool&#10;&#10;Description automatically generated with low confidence">
            <a:extLst>
              <a:ext uri="{FF2B5EF4-FFF2-40B4-BE49-F238E27FC236}">
                <a16:creationId xmlns:a16="http://schemas.microsoft.com/office/drawing/2014/main" id="{1C33A469-D9E4-4CC2-BFC8-CECE3A9B8429}"/>
              </a:ext>
            </a:extLst>
          </p:cNvPr>
          <p:cNvPicPr>
            <a:picLocks noChangeAspect="1"/>
          </p:cNvPicPr>
          <p:nvPr/>
        </p:nvPicPr>
        <p:blipFill>
          <a:blip r:embed="rId2">
            <a:alphaModFix amt="48000"/>
            <a:extLst>
              <a:ext uri="{28A0092B-C50C-407E-A947-70E740481C1C}">
                <a14:useLocalDpi xmlns:a14="http://schemas.microsoft.com/office/drawing/2010/main" val="0"/>
              </a:ext>
            </a:extLst>
          </a:blip>
          <a:stretch>
            <a:fillRect/>
          </a:stretch>
        </p:blipFill>
        <p:spPr>
          <a:xfrm>
            <a:off x="1668021" y="1302717"/>
            <a:ext cx="5959193" cy="3974735"/>
          </a:xfrm>
          <a:prstGeom prst="rect">
            <a:avLst/>
          </a:prstGeom>
        </p:spPr>
      </p:pic>
      <p:pic>
        <p:nvPicPr>
          <p:cNvPr id="11" name="Picture 10" descr="Graphical user interface, website&#10;&#10;Description automatically generated">
            <a:extLst>
              <a:ext uri="{FF2B5EF4-FFF2-40B4-BE49-F238E27FC236}">
                <a16:creationId xmlns:a16="http://schemas.microsoft.com/office/drawing/2014/main" id="{9B576580-2B58-4D97-8374-DBCF08902C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3913" y="1152909"/>
            <a:ext cx="5616526" cy="4104745"/>
          </a:xfrm>
          <a:prstGeom prst="rect">
            <a:avLst/>
          </a:prstGeom>
          <a:ln>
            <a:solidFill>
              <a:schemeClr val="tx1">
                <a:lumMod val="50000"/>
                <a:lumOff val="50000"/>
              </a:schemeClr>
            </a:solidFill>
          </a:ln>
        </p:spPr>
      </p:pic>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TextBox 21">
            <a:extLst>
              <a:ext uri="{FF2B5EF4-FFF2-40B4-BE49-F238E27FC236}">
                <a16:creationId xmlns:a16="http://schemas.microsoft.com/office/drawing/2014/main" id="{421F1232-AC27-4754-B1F0-779737515E47}"/>
              </a:ext>
            </a:extLst>
          </p:cNvPr>
          <p:cNvSpPr txBox="1"/>
          <p:nvPr/>
        </p:nvSpPr>
        <p:spPr>
          <a:xfrm>
            <a:off x="3910721" y="220780"/>
            <a:ext cx="6410992" cy="646331"/>
          </a:xfrm>
          <a:prstGeom prst="rect">
            <a:avLst/>
          </a:prstGeom>
          <a:noFill/>
        </p:spPr>
        <p:txBody>
          <a:bodyPr wrap="square" rtlCol="0">
            <a:spAutoFit/>
          </a:bodyPr>
          <a:lstStyle/>
          <a:p>
            <a:r>
              <a:rPr lang="en-US" b="1" dirty="0">
                <a:solidFill>
                  <a:schemeClr val="bg1"/>
                </a:solidFill>
                <a:effectLst>
                  <a:outerShdw blurRad="38100" dist="38100" dir="2700000" algn="tl">
                    <a:srgbClr val="000000">
                      <a:alpha val="43137"/>
                    </a:srgbClr>
                  </a:outerShdw>
                </a:effectLst>
              </a:rPr>
              <a:t>Social media shareable digital property reports designed to not only sell the property but also the area. </a:t>
            </a:r>
          </a:p>
        </p:txBody>
      </p:sp>
      <p:pic>
        <p:nvPicPr>
          <p:cNvPr id="5" name="Picture 4">
            <a:extLst>
              <a:ext uri="{FF2B5EF4-FFF2-40B4-BE49-F238E27FC236}">
                <a16:creationId xmlns:a16="http://schemas.microsoft.com/office/drawing/2014/main" id="{75048DD9-0EE4-41C1-B68D-C15BF04F6D38}"/>
              </a:ext>
            </a:extLst>
          </p:cNvPr>
          <p:cNvPicPr>
            <a:picLocks noChangeAspect="1"/>
          </p:cNvPicPr>
          <p:nvPr/>
        </p:nvPicPr>
        <p:blipFill>
          <a:blip r:embed="rId4"/>
          <a:stretch>
            <a:fillRect/>
          </a:stretch>
        </p:blipFill>
        <p:spPr>
          <a:xfrm>
            <a:off x="375469" y="205490"/>
            <a:ext cx="3161307" cy="818116"/>
          </a:xfrm>
          <a:prstGeom prst="rect">
            <a:avLst/>
          </a:prstGeom>
        </p:spPr>
      </p:pic>
      <p:pic>
        <p:nvPicPr>
          <p:cNvPr id="14" name="Picture 13">
            <a:extLst>
              <a:ext uri="{FF2B5EF4-FFF2-40B4-BE49-F238E27FC236}">
                <a16:creationId xmlns:a16="http://schemas.microsoft.com/office/drawing/2014/main" id="{937FA689-2CB1-4C8C-9BBC-45EE4C0A18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665" y="1092384"/>
            <a:ext cx="1319049" cy="1319049"/>
          </a:xfrm>
          <a:prstGeom prst="rect">
            <a:avLst/>
          </a:prstGeom>
        </p:spPr>
      </p:pic>
      <p:pic>
        <p:nvPicPr>
          <p:cNvPr id="16" name="Picture 15" descr="A picture containing text, clipart, sign&#10;&#10;Description automatically generated">
            <a:extLst>
              <a:ext uri="{FF2B5EF4-FFF2-40B4-BE49-F238E27FC236}">
                <a16:creationId xmlns:a16="http://schemas.microsoft.com/office/drawing/2014/main" id="{0F12F454-0E73-4D3F-9CA8-BF39E328E8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248" y="2480211"/>
            <a:ext cx="1319049" cy="1319049"/>
          </a:xfrm>
          <a:prstGeom prst="rect">
            <a:avLst/>
          </a:prstGeom>
        </p:spPr>
      </p:pic>
      <p:pic>
        <p:nvPicPr>
          <p:cNvPr id="20" name="Picture 19" descr="Logo&#10;&#10;Description automatically generated">
            <a:extLst>
              <a:ext uri="{FF2B5EF4-FFF2-40B4-BE49-F238E27FC236}">
                <a16:creationId xmlns:a16="http://schemas.microsoft.com/office/drawing/2014/main" id="{7A030971-4C59-46F4-AE0B-F2578EE90B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248" y="3935971"/>
            <a:ext cx="1319049" cy="1319049"/>
          </a:xfrm>
          <a:prstGeom prst="rect">
            <a:avLst/>
          </a:prstGeom>
        </p:spPr>
      </p:pic>
      <p:pic>
        <p:nvPicPr>
          <p:cNvPr id="23" name="Picture 22" descr="Logo, icon&#10;&#10;Description automatically generated">
            <a:extLst>
              <a:ext uri="{FF2B5EF4-FFF2-40B4-BE49-F238E27FC236}">
                <a16:creationId xmlns:a16="http://schemas.microsoft.com/office/drawing/2014/main" id="{8B5B8CAF-2ACD-489E-AE87-7866C862C2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7973" y="5308605"/>
            <a:ext cx="1319050" cy="1319050"/>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CAC9E2E2-CC23-488C-8BC5-49A21F0283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29629" y="3263766"/>
            <a:ext cx="4613741" cy="3371876"/>
          </a:xfrm>
          <a:prstGeom prst="rect">
            <a:avLst/>
          </a:prstGeom>
          <a:ln>
            <a:solidFill>
              <a:schemeClr val="tx1">
                <a:lumMod val="50000"/>
                <a:lumOff val="50000"/>
              </a:schemeClr>
            </a:solidFill>
          </a:ln>
        </p:spPr>
      </p:pic>
      <p:pic>
        <p:nvPicPr>
          <p:cNvPr id="13" name="Picture 12" descr="A collage of a house&#10;&#10;Description automatically generated with low confidence">
            <a:extLst>
              <a:ext uri="{FF2B5EF4-FFF2-40B4-BE49-F238E27FC236}">
                <a16:creationId xmlns:a16="http://schemas.microsoft.com/office/drawing/2014/main" id="{FCFDB659-9455-4D20-B86C-316EE0E8A72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75189" y="1257569"/>
            <a:ext cx="4264708" cy="3116791"/>
          </a:xfrm>
          <a:prstGeom prst="rect">
            <a:avLst/>
          </a:prstGeom>
          <a:ln>
            <a:solidFill>
              <a:schemeClr val="tx1">
                <a:lumMod val="50000"/>
                <a:lumOff val="50000"/>
              </a:schemeClr>
            </a:solidFill>
          </a:ln>
        </p:spPr>
      </p:pic>
      <p:pic>
        <p:nvPicPr>
          <p:cNvPr id="21" name="Picture 20" descr="Text&#10;&#10;Description automatically generated with medium confidence">
            <a:extLst>
              <a:ext uri="{FF2B5EF4-FFF2-40B4-BE49-F238E27FC236}">
                <a16:creationId xmlns:a16="http://schemas.microsoft.com/office/drawing/2014/main" id="{E456084E-A459-46FA-9767-8277197F48F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87503" y="2522911"/>
            <a:ext cx="5616524" cy="4104744"/>
          </a:xfrm>
          <a:prstGeom prst="rect">
            <a:avLst/>
          </a:prstGeom>
          <a:ln>
            <a:solidFill>
              <a:schemeClr val="tx1">
                <a:lumMod val="50000"/>
                <a:lumOff val="50000"/>
              </a:schemeClr>
            </a:solidFill>
          </a:ln>
        </p:spPr>
      </p:pic>
    </p:spTree>
    <p:extLst>
      <p:ext uri="{BB962C8B-B14F-4D97-AF65-F5344CB8AC3E}">
        <p14:creationId xmlns:p14="http://schemas.microsoft.com/office/powerpoint/2010/main" val="11682167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82828"/>
        </a:solidFill>
        <a:effectLst/>
      </p:bgPr>
    </p:bg>
    <p:spTree>
      <p:nvGrpSpPr>
        <p:cNvPr id="1" name=""/>
        <p:cNvGrpSpPr/>
        <p:nvPr/>
      </p:nvGrpSpPr>
      <p:grpSpPr>
        <a:xfrm>
          <a:off x="0" y="0"/>
          <a:ext cx="0" cy="0"/>
          <a:chOff x="0" y="0"/>
          <a:chExt cx="0" cy="0"/>
        </a:xfrm>
      </p:grpSpPr>
      <p:pic>
        <p:nvPicPr>
          <p:cNvPr id="19" name="Picture 18" descr="A house with a pool&#10;&#10;Description automatically generated with low confidence">
            <a:extLst>
              <a:ext uri="{FF2B5EF4-FFF2-40B4-BE49-F238E27FC236}">
                <a16:creationId xmlns:a16="http://schemas.microsoft.com/office/drawing/2014/main" id="{EAFF418C-DBD0-4B56-A682-FABB3B8B6D41}"/>
              </a:ext>
            </a:extLst>
          </p:cNvPr>
          <p:cNvPicPr>
            <a:picLocks noChangeAspect="1"/>
          </p:cNvPicPr>
          <p:nvPr/>
        </p:nvPicPr>
        <p:blipFill>
          <a:blip r:embed="rId2">
            <a:alphaModFix amt="28000"/>
            <a:extLst>
              <a:ext uri="{28A0092B-C50C-407E-A947-70E740481C1C}">
                <a14:useLocalDpi xmlns:a14="http://schemas.microsoft.com/office/drawing/2010/main" val="0"/>
              </a:ext>
            </a:extLst>
          </a:blip>
          <a:stretch>
            <a:fillRect/>
          </a:stretch>
        </p:blipFill>
        <p:spPr>
          <a:xfrm>
            <a:off x="1168367" y="168946"/>
            <a:ext cx="9775391" cy="6520108"/>
          </a:xfrm>
          <a:prstGeom prst="rect">
            <a:avLst/>
          </a:prstGeom>
        </p:spPr>
      </p:pic>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TextBox 21">
            <a:extLst>
              <a:ext uri="{FF2B5EF4-FFF2-40B4-BE49-F238E27FC236}">
                <a16:creationId xmlns:a16="http://schemas.microsoft.com/office/drawing/2014/main" id="{421F1232-AC27-4754-B1F0-779737515E47}"/>
              </a:ext>
            </a:extLst>
          </p:cNvPr>
          <p:cNvSpPr txBox="1"/>
          <p:nvPr/>
        </p:nvSpPr>
        <p:spPr>
          <a:xfrm>
            <a:off x="4209926" y="566022"/>
            <a:ext cx="7307400" cy="923330"/>
          </a:xfrm>
          <a:prstGeom prst="rect">
            <a:avLst/>
          </a:prstGeom>
          <a:noFill/>
        </p:spPr>
        <p:txBody>
          <a:bodyPr wrap="square" rtlCol="0">
            <a:spAutoFit/>
          </a:bodyPr>
          <a:lstStyle/>
          <a:p>
            <a:r>
              <a:rPr lang="en-US" b="1" dirty="0">
                <a:solidFill>
                  <a:schemeClr val="bg1"/>
                </a:solidFill>
                <a:effectLst/>
              </a:rPr>
              <a:t>“Social Media Images” ideal for sharing </a:t>
            </a:r>
            <a:r>
              <a:rPr lang="en-US" b="1" dirty="0">
                <a:solidFill>
                  <a:schemeClr val="bg1"/>
                </a:solidFill>
              </a:rPr>
              <a:t>on most social media platforms. Many versions available and colors can be</a:t>
            </a:r>
            <a:r>
              <a:rPr lang="en-US" b="1" dirty="0">
                <a:solidFill>
                  <a:schemeClr val="bg1"/>
                </a:solidFill>
                <a:effectLst>
                  <a:outerShdw blurRad="38100" dist="38100" dir="2700000" algn="tl">
                    <a:srgbClr val="000000">
                      <a:alpha val="43137"/>
                    </a:srgbClr>
                  </a:outerShdw>
                </a:effectLst>
              </a:rPr>
              <a:t> changed to match you company theme.</a:t>
            </a:r>
            <a:endParaRPr lang="en-US" b="1" dirty="0">
              <a:solidFill>
                <a:schemeClr val="bg1"/>
              </a:solidFill>
            </a:endParaRPr>
          </a:p>
        </p:txBody>
      </p:sp>
      <p:pic>
        <p:nvPicPr>
          <p:cNvPr id="5" name="Picture 4">
            <a:extLst>
              <a:ext uri="{FF2B5EF4-FFF2-40B4-BE49-F238E27FC236}">
                <a16:creationId xmlns:a16="http://schemas.microsoft.com/office/drawing/2014/main" id="{75048DD9-0EE4-41C1-B68D-C15BF04F6D38}"/>
              </a:ext>
            </a:extLst>
          </p:cNvPr>
          <p:cNvPicPr>
            <a:picLocks noChangeAspect="1"/>
          </p:cNvPicPr>
          <p:nvPr/>
        </p:nvPicPr>
        <p:blipFill>
          <a:blip r:embed="rId3"/>
          <a:stretch>
            <a:fillRect/>
          </a:stretch>
        </p:blipFill>
        <p:spPr>
          <a:xfrm>
            <a:off x="375469" y="394237"/>
            <a:ext cx="3161307" cy="818116"/>
          </a:xfrm>
          <a:prstGeom prst="rect">
            <a:avLst/>
          </a:prstGeom>
        </p:spPr>
      </p:pic>
      <p:pic>
        <p:nvPicPr>
          <p:cNvPr id="7" name="Picture 6" descr="A picture containing text, clipart, vector graphics&#10;&#10;Description automatically generated">
            <a:extLst>
              <a:ext uri="{FF2B5EF4-FFF2-40B4-BE49-F238E27FC236}">
                <a16:creationId xmlns:a16="http://schemas.microsoft.com/office/drawing/2014/main" id="{B3010094-C85E-4071-ACD4-A4D07D3916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21999" y="1000408"/>
            <a:ext cx="661118" cy="661118"/>
          </a:xfrm>
          <a:prstGeom prst="rect">
            <a:avLst/>
          </a:prstGeom>
        </p:spPr>
      </p:pic>
      <p:pic>
        <p:nvPicPr>
          <p:cNvPr id="18" name="Picture 17" descr="Icon&#10;&#10;Description automatically generated">
            <a:extLst>
              <a:ext uri="{FF2B5EF4-FFF2-40B4-BE49-F238E27FC236}">
                <a16:creationId xmlns:a16="http://schemas.microsoft.com/office/drawing/2014/main" id="{131D70B8-121B-4AE2-B4FC-CD2729F6B8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09515" y="111772"/>
            <a:ext cx="776864" cy="776864"/>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81A9CF65-CD64-466B-871D-472F4C5145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7864" y="2543517"/>
            <a:ext cx="2809524" cy="2809524"/>
          </a:xfrm>
          <a:prstGeom prst="rect">
            <a:avLst/>
          </a:prstGeom>
        </p:spPr>
      </p:pic>
      <p:pic>
        <p:nvPicPr>
          <p:cNvPr id="12" name="Picture 11" descr="Graphical user interface&#10;&#10;Description automatically generated with medium confidence">
            <a:extLst>
              <a:ext uri="{FF2B5EF4-FFF2-40B4-BE49-F238E27FC236}">
                <a16:creationId xmlns:a16="http://schemas.microsoft.com/office/drawing/2014/main" id="{CDAE7E9D-0C38-4513-8375-4C29BDCBE2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4461" y="2543517"/>
            <a:ext cx="2829947" cy="2829947"/>
          </a:xfrm>
          <a:prstGeom prst="rect">
            <a:avLst/>
          </a:prstGeom>
        </p:spPr>
      </p:pic>
      <p:pic>
        <p:nvPicPr>
          <p:cNvPr id="14" name="Picture 13" descr="Graphical user interface&#10;&#10;Description automatically generated">
            <a:extLst>
              <a:ext uri="{FF2B5EF4-FFF2-40B4-BE49-F238E27FC236}">
                <a16:creationId xmlns:a16="http://schemas.microsoft.com/office/drawing/2014/main" id="{55B3EC9F-AA02-4C74-9651-C4228AD10A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37589" y="2543517"/>
            <a:ext cx="2809524" cy="2809524"/>
          </a:xfrm>
          <a:prstGeom prst="rect">
            <a:avLst/>
          </a:prstGeom>
        </p:spPr>
      </p:pic>
      <p:pic>
        <p:nvPicPr>
          <p:cNvPr id="3" name="Picture 2" descr="Graphical user interface, website&#10;&#10;Description automatically generated">
            <a:extLst>
              <a:ext uri="{FF2B5EF4-FFF2-40B4-BE49-F238E27FC236}">
                <a16:creationId xmlns:a16="http://schemas.microsoft.com/office/drawing/2014/main" id="{2C8704D2-6BB2-4952-9B53-85D50AF71EA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7717" y="2553729"/>
            <a:ext cx="2829947" cy="2829947"/>
          </a:xfrm>
          <a:prstGeom prst="rect">
            <a:avLst/>
          </a:prstGeom>
        </p:spPr>
      </p:pic>
    </p:spTree>
    <p:extLst>
      <p:ext uri="{BB962C8B-B14F-4D97-AF65-F5344CB8AC3E}">
        <p14:creationId xmlns:p14="http://schemas.microsoft.com/office/powerpoint/2010/main" val="27654525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12" name="Picture 11" descr="A house with a pool&#10;&#10;Description automatically generated with low confidence">
            <a:extLst>
              <a:ext uri="{FF2B5EF4-FFF2-40B4-BE49-F238E27FC236}">
                <a16:creationId xmlns:a16="http://schemas.microsoft.com/office/drawing/2014/main" id="{82A623AF-85AD-4DD6-BFF2-7A105B4137BC}"/>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2153264" y="1556369"/>
            <a:ext cx="6754761" cy="4505373"/>
          </a:xfrm>
          <a:prstGeom prst="rect">
            <a:avLst/>
          </a:prstGeom>
        </p:spPr>
      </p:pic>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TextBox 21">
            <a:extLst>
              <a:ext uri="{FF2B5EF4-FFF2-40B4-BE49-F238E27FC236}">
                <a16:creationId xmlns:a16="http://schemas.microsoft.com/office/drawing/2014/main" id="{421F1232-AC27-4754-B1F0-779737515E47}"/>
              </a:ext>
            </a:extLst>
          </p:cNvPr>
          <p:cNvSpPr txBox="1"/>
          <p:nvPr/>
        </p:nvSpPr>
        <p:spPr>
          <a:xfrm>
            <a:off x="3861972" y="100276"/>
            <a:ext cx="6410992" cy="923330"/>
          </a:xfrm>
          <a:prstGeom prst="rect">
            <a:avLst/>
          </a:prstGeom>
          <a:noFill/>
        </p:spPr>
        <p:txBody>
          <a:bodyPr wrap="square" rtlCol="0">
            <a:spAutoFit/>
          </a:bodyPr>
          <a:lstStyle/>
          <a:p>
            <a:r>
              <a:rPr lang="en-US" b="1" dirty="0">
                <a:solidFill>
                  <a:schemeClr val="bg1"/>
                </a:solidFill>
                <a:effectLst/>
              </a:rPr>
              <a:t>Each listing receives a dedicated SMS code that can be added to digital ads and sign riders. Perfect for instantly delivering listing</a:t>
            </a:r>
          </a:p>
          <a:p>
            <a:r>
              <a:rPr lang="en-US" b="1" dirty="0">
                <a:solidFill>
                  <a:schemeClr val="bg1"/>
                </a:solidFill>
                <a:effectLst/>
              </a:rPr>
              <a:t>data to prospects and lead capture!</a:t>
            </a:r>
            <a:endParaRPr lang="en-US" b="1" dirty="0">
              <a:solidFill>
                <a:schemeClr val="bg1"/>
              </a:solidFill>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75048DD9-0EE4-41C1-B68D-C15BF04F6D38}"/>
              </a:ext>
            </a:extLst>
          </p:cNvPr>
          <p:cNvPicPr>
            <a:picLocks noChangeAspect="1"/>
          </p:cNvPicPr>
          <p:nvPr/>
        </p:nvPicPr>
        <p:blipFill>
          <a:blip r:embed="rId3"/>
          <a:stretch>
            <a:fillRect/>
          </a:stretch>
        </p:blipFill>
        <p:spPr>
          <a:xfrm>
            <a:off x="375469" y="205490"/>
            <a:ext cx="3161307" cy="818116"/>
          </a:xfrm>
          <a:prstGeom prst="rect">
            <a:avLst/>
          </a:prstGeom>
        </p:spPr>
      </p:pic>
      <p:pic>
        <p:nvPicPr>
          <p:cNvPr id="8" name="Picture 7" descr="A picture containing text, electronics&#10;&#10;Description automatically generated">
            <a:extLst>
              <a:ext uri="{FF2B5EF4-FFF2-40B4-BE49-F238E27FC236}">
                <a16:creationId xmlns:a16="http://schemas.microsoft.com/office/drawing/2014/main" id="{BB88670A-3379-4624-AF5A-4F1B38F5E7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70" y="1082472"/>
            <a:ext cx="3467100" cy="5372100"/>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704CE26B-917F-4C11-BC2E-77544D59B8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9018" y="1023606"/>
            <a:ext cx="4391516" cy="5683354"/>
          </a:xfrm>
          <a:prstGeom prst="rect">
            <a:avLst/>
          </a:prstGeom>
        </p:spPr>
      </p:pic>
      <p:pic>
        <p:nvPicPr>
          <p:cNvPr id="4" name="Picture 3" descr="Text&#10;&#10;Description automatically generated with low confidence">
            <a:extLst>
              <a:ext uri="{FF2B5EF4-FFF2-40B4-BE49-F238E27FC236}">
                <a16:creationId xmlns:a16="http://schemas.microsoft.com/office/drawing/2014/main" id="{EFA31B42-BFFB-41FA-AF63-440C024357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9570" y="2733240"/>
            <a:ext cx="5586392" cy="1391519"/>
          </a:xfrm>
          <a:prstGeom prst="rect">
            <a:avLst/>
          </a:prstGeom>
        </p:spPr>
      </p:pic>
      <p:sp>
        <p:nvSpPr>
          <p:cNvPr id="15" name="Arrow: Right 14">
            <a:extLst>
              <a:ext uri="{FF2B5EF4-FFF2-40B4-BE49-F238E27FC236}">
                <a16:creationId xmlns:a16="http://schemas.microsoft.com/office/drawing/2014/main" id="{CAAE70B8-021C-4A52-AE58-84709F77CFAA}"/>
              </a:ext>
            </a:extLst>
          </p:cNvPr>
          <p:cNvSpPr/>
          <p:nvPr/>
        </p:nvSpPr>
        <p:spPr>
          <a:xfrm>
            <a:off x="9367228" y="1229095"/>
            <a:ext cx="467652" cy="37705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2121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TextBox 21">
            <a:extLst>
              <a:ext uri="{FF2B5EF4-FFF2-40B4-BE49-F238E27FC236}">
                <a16:creationId xmlns:a16="http://schemas.microsoft.com/office/drawing/2014/main" id="{421F1232-AC27-4754-B1F0-779737515E47}"/>
              </a:ext>
            </a:extLst>
          </p:cNvPr>
          <p:cNvSpPr txBox="1"/>
          <p:nvPr/>
        </p:nvSpPr>
        <p:spPr>
          <a:xfrm>
            <a:off x="3664912" y="131742"/>
            <a:ext cx="7193884" cy="1200329"/>
          </a:xfrm>
          <a:prstGeom prst="rect">
            <a:avLst/>
          </a:prstGeom>
          <a:noFill/>
        </p:spPr>
        <p:txBody>
          <a:bodyPr wrap="square" rtlCol="0">
            <a:spAutoFit/>
          </a:bodyPr>
          <a:lstStyle/>
          <a:p>
            <a:r>
              <a:rPr lang="en-US" b="1" dirty="0">
                <a:solidFill>
                  <a:schemeClr val="bg1"/>
                </a:solidFill>
                <a:effectLst>
                  <a:outerShdw blurRad="38100" dist="38100" dir="2700000" algn="tl">
                    <a:srgbClr val="000000">
                      <a:alpha val="43137"/>
                    </a:srgbClr>
                  </a:outerShdw>
                </a:effectLst>
              </a:rPr>
              <a:t>Property websites might be old news to us. However, sellers are still always impressed with having a website dedicated to their property. Each comes with an optional lead capture “opt-in” pop up. Never leave this feature out of your listing presentation.</a:t>
            </a:r>
          </a:p>
        </p:txBody>
      </p:sp>
      <p:pic>
        <p:nvPicPr>
          <p:cNvPr id="5" name="Picture 4">
            <a:extLst>
              <a:ext uri="{FF2B5EF4-FFF2-40B4-BE49-F238E27FC236}">
                <a16:creationId xmlns:a16="http://schemas.microsoft.com/office/drawing/2014/main" id="{75048DD9-0EE4-41C1-B68D-C15BF04F6D38}"/>
              </a:ext>
            </a:extLst>
          </p:cNvPr>
          <p:cNvPicPr>
            <a:picLocks noChangeAspect="1"/>
          </p:cNvPicPr>
          <p:nvPr/>
        </p:nvPicPr>
        <p:blipFill>
          <a:blip r:embed="rId2"/>
          <a:stretch>
            <a:fillRect/>
          </a:stretch>
        </p:blipFill>
        <p:spPr>
          <a:xfrm>
            <a:off x="375469" y="205490"/>
            <a:ext cx="3161307" cy="818116"/>
          </a:xfrm>
          <a:prstGeom prst="rect">
            <a:avLst/>
          </a:prstGeom>
        </p:spPr>
      </p:pic>
      <p:pic>
        <p:nvPicPr>
          <p:cNvPr id="3" name="Picture 2" descr="Graphical user interface, website&#10;&#10;Description automatically generated">
            <a:extLst>
              <a:ext uri="{FF2B5EF4-FFF2-40B4-BE49-F238E27FC236}">
                <a16:creationId xmlns:a16="http://schemas.microsoft.com/office/drawing/2014/main" id="{66067F6D-C3C1-44F4-8F78-05FD37B91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264" y="1615389"/>
            <a:ext cx="9330813" cy="4650827"/>
          </a:xfrm>
          <a:prstGeom prst="rect">
            <a:avLst/>
          </a:prstGeom>
        </p:spPr>
      </p:pic>
      <p:pic>
        <p:nvPicPr>
          <p:cNvPr id="6" name="Picture 5" descr="A picture containing text, electronics&#10;&#10;Description automatically generated">
            <a:extLst>
              <a:ext uri="{FF2B5EF4-FFF2-40B4-BE49-F238E27FC236}">
                <a16:creationId xmlns:a16="http://schemas.microsoft.com/office/drawing/2014/main" id="{67B4B9CD-E4AD-45FC-84DA-0482827994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4267" y="1354158"/>
            <a:ext cx="3467100" cy="5372100"/>
          </a:xfrm>
          <a:prstGeom prst="rect">
            <a:avLst/>
          </a:prstGeom>
        </p:spPr>
      </p:pic>
    </p:spTree>
    <p:extLst>
      <p:ext uri="{BB962C8B-B14F-4D97-AF65-F5344CB8AC3E}">
        <p14:creationId xmlns:p14="http://schemas.microsoft.com/office/powerpoint/2010/main" val="26719034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TextBox 21">
            <a:extLst>
              <a:ext uri="{FF2B5EF4-FFF2-40B4-BE49-F238E27FC236}">
                <a16:creationId xmlns:a16="http://schemas.microsoft.com/office/drawing/2014/main" id="{421F1232-AC27-4754-B1F0-779737515E47}"/>
              </a:ext>
            </a:extLst>
          </p:cNvPr>
          <p:cNvSpPr txBox="1"/>
          <p:nvPr/>
        </p:nvSpPr>
        <p:spPr>
          <a:xfrm>
            <a:off x="3869707" y="311087"/>
            <a:ext cx="7193884" cy="646331"/>
          </a:xfrm>
          <a:prstGeom prst="rect">
            <a:avLst/>
          </a:prstGeom>
          <a:noFill/>
        </p:spPr>
        <p:txBody>
          <a:bodyPr wrap="square" rtlCol="0">
            <a:spAutoFit/>
          </a:bodyPr>
          <a:lstStyle/>
          <a:p>
            <a:r>
              <a:rPr lang="en-US" b="1" dirty="0">
                <a:solidFill>
                  <a:schemeClr val="bg1"/>
                </a:solidFill>
                <a:effectLst>
                  <a:outerShdw blurRad="38100" dist="38100" dir="2700000" algn="tl">
                    <a:srgbClr val="000000">
                      <a:alpha val="43137"/>
                    </a:srgbClr>
                  </a:outerShdw>
                </a:effectLst>
              </a:rPr>
              <a:t>Show off your listings with a full screen animated / virtual tour. Available in both branded and MLS compliant non-branded.</a:t>
            </a:r>
          </a:p>
        </p:txBody>
      </p:sp>
      <p:pic>
        <p:nvPicPr>
          <p:cNvPr id="5" name="Picture 4">
            <a:extLst>
              <a:ext uri="{FF2B5EF4-FFF2-40B4-BE49-F238E27FC236}">
                <a16:creationId xmlns:a16="http://schemas.microsoft.com/office/drawing/2014/main" id="{75048DD9-0EE4-41C1-B68D-C15BF04F6D38}"/>
              </a:ext>
            </a:extLst>
          </p:cNvPr>
          <p:cNvPicPr>
            <a:picLocks noChangeAspect="1"/>
          </p:cNvPicPr>
          <p:nvPr/>
        </p:nvPicPr>
        <p:blipFill>
          <a:blip r:embed="rId2"/>
          <a:stretch>
            <a:fillRect/>
          </a:stretch>
        </p:blipFill>
        <p:spPr>
          <a:xfrm>
            <a:off x="375469" y="205490"/>
            <a:ext cx="3161307" cy="818116"/>
          </a:xfrm>
          <a:prstGeom prst="rect">
            <a:avLst/>
          </a:prstGeom>
        </p:spPr>
      </p:pic>
      <p:pic>
        <p:nvPicPr>
          <p:cNvPr id="4" name="Picture 3" descr="A picture containing wall, indoor, bathroom&#10;&#10;Description automatically generated">
            <a:extLst>
              <a:ext uri="{FF2B5EF4-FFF2-40B4-BE49-F238E27FC236}">
                <a16:creationId xmlns:a16="http://schemas.microsoft.com/office/drawing/2014/main" id="{AFD6BB8A-9AD4-4F1B-9FF6-C188DEC3B0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408" y="1439437"/>
            <a:ext cx="9935183" cy="4936544"/>
          </a:xfrm>
          <a:prstGeom prst="rect">
            <a:avLst/>
          </a:prstGeom>
        </p:spPr>
      </p:pic>
    </p:spTree>
    <p:extLst>
      <p:ext uri="{BB962C8B-B14F-4D97-AF65-F5344CB8AC3E}">
        <p14:creationId xmlns:p14="http://schemas.microsoft.com/office/powerpoint/2010/main" val="3191891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house with a pool&#10;&#10;Description automatically generated with low confidence">
            <a:extLst>
              <a:ext uri="{FF2B5EF4-FFF2-40B4-BE49-F238E27FC236}">
                <a16:creationId xmlns:a16="http://schemas.microsoft.com/office/drawing/2014/main" id="{EA0ED5EB-264E-4655-8F4F-4C8B85FAF2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DC71095E-8AFA-45AC-968A-DEDE066221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8278" y="1750536"/>
            <a:ext cx="8175440" cy="2116209"/>
          </a:xfrm>
          <a:prstGeom prst="rect">
            <a:avLst/>
          </a:prstGeom>
        </p:spPr>
      </p:pic>
      <p:sp>
        <p:nvSpPr>
          <p:cNvPr id="20" name="TextBox 19">
            <a:extLst>
              <a:ext uri="{FF2B5EF4-FFF2-40B4-BE49-F238E27FC236}">
                <a16:creationId xmlns:a16="http://schemas.microsoft.com/office/drawing/2014/main" id="{FB8A00C3-554B-4D32-B123-4880C63050AE}"/>
              </a:ext>
            </a:extLst>
          </p:cNvPr>
          <p:cNvSpPr txBox="1"/>
          <p:nvPr/>
        </p:nvSpPr>
        <p:spPr>
          <a:xfrm>
            <a:off x="2903223" y="3770753"/>
            <a:ext cx="6385551" cy="461665"/>
          </a:xfrm>
          <a:prstGeom prst="rect">
            <a:avLst/>
          </a:prstGeom>
          <a:noFill/>
        </p:spPr>
        <p:txBody>
          <a:bodyPr wrap="square" rtlCol="0">
            <a:spAutoFit/>
          </a:bodyPr>
          <a:lstStyle/>
          <a:p>
            <a:r>
              <a:rPr lang="en-US" sz="2400" b="1" dirty="0">
                <a:solidFill>
                  <a:schemeClr val="bg1"/>
                </a:solidFill>
                <a:effectLst>
                  <a:outerShdw blurRad="38100" dist="38100" dir="2700000" algn="tl">
                    <a:srgbClr val="000000">
                      <a:alpha val="43137"/>
                    </a:srgbClr>
                  </a:outerShdw>
                </a:effectLst>
                <a:latin typeface="Myriad Pro" panose="020B0503030403020204" pitchFamily="34" charset="0"/>
              </a:rPr>
              <a:t>The "Always Win the Listing” Marketing Suite</a:t>
            </a:r>
          </a:p>
        </p:txBody>
      </p:sp>
      <p:pic>
        <p:nvPicPr>
          <p:cNvPr id="2" name="Online Media 1" title="Listing Booster Promotional Video">
            <a:hlinkClick r:id="" action="ppaction://media"/>
            <a:extLst>
              <a:ext uri="{FF2B5EF4-FFF2-40B4-BE49-F238E27FC236}">
                <a16:creationId xmlns:a16="http://schemas.microsoft.com/office/drawing/2014/main" id="{84E897AE-C837-42C6-9582-BB7EE31B4A0E}"/>
              </a:ext>
            </a:extLst>
          </p:cNvPr>
          <p:cNvPicPr>
            <a:picLocks noRot="1" noChangeAspect="1"/>
          </p:cNvPicPr>
          <p:nvPr>
            <a:videoFile r:link="rId1"/>
          </p:nvPr>
        </p:nvPicPr>
        <p:blipFill>
          <a:blip r:embed="rId5"/>
          <a:stretch>
            <a:fillRect/>
          </a:stretch>
        </p:blipFill>
        <p:spPr>
          <a:xfrm>
            <a:off x="1004137" y="564828"/>
            <a:ext cx="10183722" cy="5728344"/>
          </a:xfrm>
          <a:prstGeom prst="rect">
            <a:avLst/>
          </a:prstGeom>
        </p:spPr>
      </p:pic>
    </p:spTree>
    <p:extLst>
      <p:ext uri="{BB962C8B-B14F-4D97-AF65-F5344CB8AC3E}">
        <p14:creationId xmlns:p14="http://schemas.microsoft.com/office/powerpoint/2010/main" val="329873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TextBox 21">
            <a:extLst>
              <a:ext uri="{FF2B5EF4-FFF2-40B4-BE49-F238E27FC236}">
                <a16:creationId xmlns:a16="http://schemas.microsoft.com/office/drawing/2014/main" id="{421F1232-AC27-4754-B1F0-779737515E47}"/>
              </a:ext>
            </a:extLst>
          </p:cNvPr>
          <p:cNvSpPr txBox="1"/>
          <p:nvPr/>
        </p:nvSpPr>
        <p:spPr>
          <a:xfrm>
            <a:off x="3910721" y="291382"/>
            <a:ext cx="6410992" cy="646331"/>
          </a:xfrm>
          <a:prstGeom prst="rect">
            <a:avLst/>
          </a:prstGeom>
          <a:noFill/>
        </p:spPr>
        <p:txBody>
          <a:bodyPr wrap="square" rtlCol="0">
            <a:spAutoFit/>
          </a:bodyPr>
          <a:lstStyle/>
          <a:p>
            <a:r>
              <a:rPr lang="en-US" b="1" dirty="0">
                <a:solidFill>
                  <a:schemeClr val="bg1"/>
                </a:solidFill>
                <a:effectLst>
                  <a:outerShdw blurRad="38100" dist="38100" dir="2700000" algn="tl">
                    <a:srgbClr val="000000">
                      <a:alpha val="43137"/>
                    </a:srgbClr>
                  </a:outerShdw>
                </a:effectLst>
              </a:rPr>
              <a:t>Manage your listings on Facebook Marketplace with your Facebook Marketplace Posting Tool. </a:t>
            </a:r>
          </a:p>
        </p:txBody>
      </p:sp>
      <p:pic>
        <p:nvPicPr>
          <p:cNvPr id="5" name="Picture 4">
            <a:extLst>
              <a:ext uri="{FF2B5EF4-FFF2-40B4-BE49-F238E27FC236}">
                <a16:creationId xmlns:a16="http://schemas.microsoft.com/office/drawing/2014/main" id="{75048DD9-0EE4-41C1-B68D-C15BF04F6D38}"/>
              </a:ext>
            </a:extLst>
          </p:cNvPr>
          <p:cNvPicPr>
            <a:picLocks noChangeAspect="1"/>
          </p:cNvPicPr>
          <p:nvPr/>
        </p:nvPicPr>
        <p:blipFill>
          <a:blip r:embed="rId2"/>
          <a:stretch>
            <a:fillRect/>
          </a:stretch>
        </p:blipFill>
        <p:spPr>
          <a:xfrm>
            <a:off x="375469" y="205490"/>
            <a:ext cx="3161307" cy="818116"/>
          </a:xfrm>
          <a:prstGeom prst="rect">
            <a:avLst/>
          </a:prstGeom>
        </p:spPr>
      </p:pic>
      <p:pic>
        <p:nvPicPr>
          <p:cNvPr id="6" name="Picture 5" descr="Graphical user interface, application, PowerPoint&#10;&#10;Description automatically generated">
            <a:extLst>
              <a:ext uri="{FF2B5EF4-FFF2-40B4-BE49-F238E27FC236}">
                <a16:creationId xmlns:a16="http://schemas.microsoft.com/office/drawing/2014/main" id="{26160ABE-03A1-4B86-A094-79B4C51F54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2820" y="1488195"/>
            <a:ext cx="8095873" cy="4819322"/>
          </a:xfrm>
          <a:prstGeom prst="rect">
            <a:avLst/>
          </a:prstGeom>
        </p:spPr>
      </p:pic>
    </p:spTree>
    <p:extLst>
      <p:ext uri="{BB962C8B-B14F-4D97-AF65-F5344CB8AC3E}">
        <p14:creationId xmlns:p14="http://schemas.microsoft.com/office/powerpoint/2010/main" val="2942479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3" name="Picture 2" descr="A picture containing outdoor, grass, sky, building&#10;&#10;Description automatically generated">
            <a:extLst>
              <a:ext uri="{FF2B5EF4-FFF2-40B4-BE49-F238E27FC236}">
                <a16:creationId xmlns:a16="http://schemas.microsoft.com/office/drawing/2014/main" id="{2F1DAA2D-2A8E-49AE-B32E-492D92423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919" y="1229095"/>
            <a:ext cx="7059841" cy="4708859"/>
          </a:xfrm>
          <a:prstGeom prst="rect">
            <a:avLst/>
          </a:prstGeom>
        </p:spPr>
      </p:pic>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TextBox 21">
            <a:extLst>
              <a:ext uri="{FF2B5EF4-FFF2-40B4-BE49-F238E27FC236}">
                <a16:creationId xmlns:a16="http://schemas.microsoft.com/office/drawing/2014/main" id="{421F1232-AC27-4754-B1F0-779737515E47}"/>
              </a:ext>
            </a:extLst>
          </p:cNvPr>
          <p:cNvSpPr txBox="1"/>
          <p:nvPr/>
        </p:nvSpPr>
        <p:spPr>
          <a:xfrm>
            <a:off x="3910721" y="220780"/>
            <a:ext cx="6410992" cy="923330"/>
          </a:xfrm>
          <a:prstGeom prst="rect">
            <a:avLst/>
          </a:prstGeom>
          <a:noFill/>
        </p:spPr>
        <p:txBody>
          <a:bodyPr wrap="square" rtlCol="0">
            <a:spAutoFit/>
          </a:bodyPr>
          <a:lstStyle/>
          <a:p>
            <a:r>
              <a:rPr lang="en-US" b="1" dirty="0">
                <a:solidFill>
                  <a:schemeClr val="bg1"/>
                </a:solidFill>
                <a:effectLst>
                  <a:outerShdw blurRad="38100" dist="38100" dir="2700000" algn="tl">
                    <a:srgbClr val="000000">
                      <a:alpha val="43137"/>
                    </a:srgbClr>
                  </a:outerShdw>
                </a:effectLst>
              </a:rPr>
              <a:t>Video Walk-Thru mobile app designed to easily record video on your listings. The feature is now available however is still being enhanced.</a:t>
            </a:r>
          </a:p>
        </p:txBody>
      </p:sp>
      <p:pic>
        <p:nvPicPr>
          <p:cNvPr id="5" name="Picture 4">
            <a:extLst>
              <a:ext uri="{FF2B5EF4-FFF2-40B4-BE49-F238E27FC236}">
                <a16:creationId xmlns:a16="http://schemas.microsoft.com/office/drawing/2014/main" id="{75048DD9-0EE4-41C1-B68D-C15BF04F6D38}"/>
              </a:ext>
            </a:extLst>
          </p:cNvPr>
          <p:cNvPicPr>
            <a:picLocks noChangeAspect="1"/>
          </p:cNvPicPr>
          <p:nvPr/>
        </p:nvPicPr>
        <p:blipFill>
          <a:blip r:embed="rId3"/>
          <a:stretch>
            <a:fillRect/>
          </a:stretch>
        </p:blipFill>
        <p:spPr>
          <a:xfrm>
            <a:off x="375469" y="205490"/>
            <a:ext cx="3161307" cy="818116"/>
          </a:xfrm>
          <a:prstGeom prst="rect">
            <a:avLst/>
          </a:prstGeom>
        </p:spPr>
      </p:pic>
      <p:pic>
        <p:nvPicPr>
          <p:cNvPr id="7" name="Picture 6">
            <a:extLst>
              <a:ext uri="{FF2B5EF4-FFF2-40B4-BE49-F238E27FC236}">
                <a16:creationId xmlns:a16="http://schemas.microsoft.com/office/drawing/2014/main" id="{F299E4BC-59C6-4848-AAC8-A3E2418426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9494" y="910387"/>
            <a:ext cx="4870822" cy="5904337"/>
          </a:xfrm>
          <a:prstGeom prst="rect">
            <a:avLst/>
          </a:prstGeom>
        </p:spPr>
      </p:pic>
    </p:spTree>
    <p:extLst>
      <p:ext uri="{BB962C8B-B14F-4D97-AF65-F5344CB8AC3E}">
        <p14:creationId xmlns:p14="http://schemas.microsoft.com/office/powerpoint/2010/main" val="1693154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TextBox 21">
            <a:extLst>
              <a:ext uri="{FF2B5EF4-FFF2-40B4-BE49-F238E27FC236}">
                <a16:creationId xmlns:a16="http://schemas.microsoft.com/office/drawing/2014/main" id="{421F1232-AC27-4754-B1F0-779737515E47}"/>
              </a:ext>
            </a:extLst>
          </p:cNvPr>
          <p:cNvSpPr txBox="1"/>
          <p:nvPr/>
        </p:nvSpPr>
        <p:spPr>
          <a:xfrm>
            <a:off x="3563970" y="14383"/>
            <a:ext cx="8537414" cy="1200329"/>
          </a:xfrm>
          <a:prstGeom prst="rect">
            <a:avLst/>
          </a:prstGeom>
          <a:noFill/>
        </p:spPr>
        <p:txBody>
          <a:bodyPr wrap="square" rtlCol="0">
            <a:spAutoFit/>
          </a:bodyPr>
          <a:lstStyle/>
          <a:p>
            <a:r>
              <a:rPr lang="en-US" b="1" dirty="0">
                <a:solidFill>
                  <a:schemeClr val="bg1"/>
                </a:solidFill>
              </a:rPr>
              <a:t>Now it’s time to let the seller know EVERYTHING that you will be offering with our modifiable PowerPoint Listing Presentation. This presentation highlights all the features of Listing Booster to help you win the listing. Easily add your branding and additional slides if needed. This presentation is downloadable right inside the dashboard.</a:t>
            </a:r>
            <a:endParaRPr lang="en-US" b="1" dirty="0">
              <a:solidFill>
                <a:schemeClr val="bg1"/>
              </a:solidFill>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75048DD9-0EE4-41C1-B68D-C15BF04F6D38}"/>
              </a:ext>
            </a:extLst>
          </p:cNvPr>
          <p:cNvPicPr>
            <a:picLocks noChangeAspect="1"/>
          </p:cNvPicPr>
          <p:nvPr/>
        </p:nvPicPr>
        <p:blipFill>
          <a:blip r:embed="rId2"/>
          <a:stretch>
            <a:fillRect/>
          </a:stretch>
        </p:blipFill>
        <p:spPr>
          <a:xfrm>
            <a:off x="375469" y="205490"/>
            <a:ext cx="3161307" cy="818116"/>
          </a:xfrm>
          <a:prstGeom prst="rect">
            <a:avLst/>
          </a:prstGeom>
        </p:spPr>
      </p:pic>
      <p:pic>
        <p:nvPicPr>
          <p:cNvPr id="3" name="Picture 2" descr="Graphical user interface, website&#10;&#10;Description automatically generated">
            <a:extLst>
              <a:ext uri="{FF2B5EF4-FFF2-40B4-BE49-F238E27FC236}">
                <a16:creationId xmlns:a16="http://schemas.microsoft.com/office/drawing/2014/main" id="{80D7BFDE-E75B-4FDF-A5FA-469E5BEF53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492" y="1229096"/>
            <a:ext cx="10149016" cy="5098944"/>
          </a:xfrm>
          <a:prstGeom prst="rect">
            <a:avLst/>
          </a:prstGeom>
        </p:spPr>
      </p:pic>
    </p:spTree>
    <p:extLst>
      <p:ext uri="{BB962C8B-B14F-4D97-AF65-F5344CB8AC3E}">
        <p14:creationId xmlns:p14="http://schemas.microsoft.com/office/powerpoint/2010/main" val="33764134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3" name="Picture 2" descr="A picture containing text, person&#10;&#10;Description automatically generated">
            <a:extLst>
              <a:ext uri="{FF2B5EF4-FFF2-40B4-BE49-F238E27FC236}">
                <a16:creationId xmlns:a16="http://schemas.microsoft.com/office/drawing/2014/main" id="{5FB849E0-C504-4350-8AA7-ED68540D45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TextBox 21">
            <a:extLst>
              <a:ext uri="{FF2B5EF4-FFF2-40B4-BE49-F238E27FC236}">
                <a16:creationId xmlns:a16="http://schemas.microsoft.com/office/drawing/2014/main" id="{421F1232-AC27-4754-B1F0-779737515E47}"/>
              </a:ext>
            </a:extLst>
          </p:cNvPr>
          <p:cNvSpPr txBox="1"/>
          <p:nvPr/>
        </p:nvSpPr>
        <p:spPr>
          <a:xfrm>
            <a:off x="7253427" y="3238438"/>
            <a:ext cx="5223975" cy="769441"/>
          </a:xfrm>
          <a:prstGeom prst="rect">
            <a:avLst/>
          </a:prstGeom>
          <a:noFill/>
        </p:spPr>
        <p:txBody>
          <a:bodyPr wrap="square" rtlCol="0">
            <a:spAutoFit/>
          </a:bodyPr>
          <a:lstStyle/>
          <a:p>
            <a:r>
              <a:rPr lang="en-US" sz="4400" b="1" dirty="0">
                <a:solidFill>
                  <a:schemeClr val="bg1"/>
                </a:solidFill>
                <a:effectLst>
                  <a:outerShdw blurRad="38100" dist="38100" dir="2700000" algn="tl">
                    <a:srgbClr val="000000">
                      <a:alpha val="43137"/>
                    </a:srgbClr>
                  </a:outerShdw>
                </a:effectLst>
              </a:rPr>
              <a:t>listingbooster.com</a:t>
            </a:r>
          </a:p>
        </p:txBody>
      </p:sp>
      <p:pic>
        <p:nvPicPr>
          <p:cNvPr id="5" name="Picture 4">
            <a:extLst>
              <a:ext uri="{FF2B5EF4-FFF2-40B4-BE49-F238E27FC236}">
                <a16:creationId xmlns:a16="http://schemas.microsoft.com/office/drawing/2014/main" id="{75048DD9-0EE4-41C1-B68D-C15BF04F6D38}"/>
              </a:ext>
            </a:extLst>
          </p:cNvPr>
          <p:cNvPicPr>
            <a:picLocks noChangeAspect="1"/>
          </p:cNvPicPr>
          <p:nvPr/>
        </p:nvPicPr>
        <p:blipFill>
          <a:blip r:embed="rId3"/>
          <a:stretch>
            <a:fillRect/>
          </a:stretch>
        </p:blipFill>
        <p:spPr>
          <a:xfrm>
            <a:off x="7102274" y="2104438"/>
            <a:ext cx="4863746" cy="1258691"/>
          </a:xfrm>
          <a:prstGeom prst="rect">
            <a:avLst/>
          </a:prstGeom>
        </p:spPr>
      </p:pic>
    </p:spTree>
    <p:extLst>
      <p:ext uri="{BB962C8B-B14F-4D97-AF65-F5344CB8AC3E}">
        <p14:creationId xmlns:p14="http://schemas.microsoft.com/office/powerpoint/2010/main" val="2621086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 wall, indoor, ceiling&#10;&#10;Description automatically generated">
            <a:extLst>
              <a:ext uri="{FF2B5EF4-FFF2-40B4-BE49-F238E27FC236}">
                <a16:creationId xmlns:a16="http://schemas.microsoft.com/office/drawing/2014/main" id="{6D805C65-F2A0-4092-AC8B-F4AF142D3399}"/>
              </a:ext>
            </a:extLst>
          </p:cNvPr>
          <p:cNvPicPr>
            <a:picLocks noChangeAspect="1"/>
          </p:cNvPicPr>
          <p:nvPr/>
        </p:nvPicPr>
        <p:blipFill rotWithShape="1">
          <a:blip r:embed="rId2">
            <a:extLst>
              <a:ext uri="{28A0092B-C50C-407E-A947-70E740481C1C}">
                <a14:useLocalDpi xmlns:a14="http://schemas.microsoft.com/office/drawing/2010/main" val="0"/>
              </a:ext>
            </a:extLst>
          </a:blip>
          <a:srcRect l="7094" r="-1" b="-1"/>
          <a:stretch/>
        </p:blipFill>
        <p:spPr>
          <a:xfrm>
            <a:off x="20" y="1282"/>
            <a:ext cx="12191980" cy="6856718"/>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CCD47C1E-2893-4B60-8F3F-A8907DEAA1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229" y="252215"/>
            <a:ext cx="2857500" cy="923925"/>
          </a:xfrm>
          <a:prstGeom prst="rect">
            <a:avLst/>
          </a:prstGeom>
        </p:spPr>
      </p:pic>
      <p:pic>
        <p:nvPicPr>
          <p:cNvPr id="4" name="Picture 3" descr="Logo, company name&#10;&#10;Description automatically generated">
            <a:extLst>
              <a:ext uri="{FF2B5EF4-FFF2-40B4-BE49-F238E27FC236}">
                <a16:creationId xmlns:a16="http://schemas.microsoft.com/office/drawing/2014/main" id="{BDEAB8E4-047D-4271-8A08-66153B9966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281" y="1129293"/>
            <a:ext cx="2015704" cy="747546"/>
          </a:xfrm>
          <a:prstGeom prst="rect">
            <a:avLst/>
          </a:prstGeom>
        </p:spPr>
      </p:pic>
      <p:sp>
        <p:nvSpPr>
          <p:cNvPr id="6" name="TextBox 5">
            <a:extLst>
              <a:ext uri="{FF2B5EF4-FFF2-40B4-BE49-F238E27FC236}">
                <a16:creationId xmlns:a16="http://schemas.microsoft.com/office/drawing/2014/main" id="{73F249DD-8204-4EDE-BD40-618BEB1A08BA}"/>
              </a:ext>
            </a:extLst>
          </p:cNvPr>
          <p:cNvSpPr txBox="1"/>
          <p:nvPr/>
        </p:nvSpPr>
        <p:spPr>
          <a:xfrm>
            <a:off x="524229" y="2153752"/>
            <a:ext cx="4529034" cy="923330"/>
          </a:xfrm>
          <a:prstGeom prst="rect">
            <a:avLst/>
          </a:prstGeom>
          <a:noFill/>
        </p:spPr>
        <p:txBody>
          <a:bodyPr wrap="square" rtlCol="0">
            <a:spAutoFit/>
          </a:bodyPr>
          <a:lstStyle/>
          <a:p>
            <a:r>
              <a:rPr lang="en-US" dirty="0" err="1">
                <a:solidFill>
                  <a:schemeClr val="bg1"/>
                </a:solidFill>
                <a:effectLst>
                  <a:outerShdw blurRad="38100" dist="38100" dir="2700000" algn="tl">
                    <a:srgbClr val="000000">
                      <a:alpha val="43137"/>
                    </a:srgbClr>
                  </a:outerShdw>
                </a:effectLst>
              </a:rPr>
              <a:t>MoveTube</a:t>
            </a:r>
            <a:r>
              <a:rPr lang="en-US" b="0" i="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dirty="0">
                <a:solidFill>
                  <a:schemeClr val="bg1"/>
                </a:solidFill>
                <a:effectLst>
                  <a:outerShdw blurRad="38100" dist="38100" dir="2700000" algn="tl">
                    <a:srgbClr val="000000">
                      <a:alpha val="43137"/>
                    </a:srgbClr>
                  </a:outerShdw>
                </a:effectLst>
              </a:rPr>
              <a:t> is the only interactive national real estate search portal available on all the popular streaming television devices.</a:t>
            </a:r>
          </a:p>
        </p:txBody>
      </p:sp>
      <p:sp>
        <p:nvSpPr>
          <p:cNvPr id="10" name="TextBox 9">
            <a:extLst>
              <a:ext uri="{FF2B5EF4-FFF2-40B4-BE49-F238E27FC236}">
                <a16:creationId xmlns:a16="http://schemas.microsoft.com/office/drawing/2014/main" id="{532A5161-1EAC-40C8-97DC-33D75482D744}"/>
              </a:ext>
            </a:extLst>
          </p:cNvPr>
          <p:cNvSpPr txBox="1"/>
          <p:nvPr/>
        </p:nvSpPr>
        <p:spPr>
          <a:xfrm>
            <a:off x="524229" y="3649543"/>
            <a:ext cx="4221026" cy="1384995"/>
          </a:xfrm>
          <a:prstGeom prst="rect">
            <a:avLst/>
          </a:prstGeom>
          <a:noFill/>
        </p:spPr>
        <p:txBody>
          <a:bodyPr wrap="square" rtlCol="0">
            <a:spAutoFit/>
          </a:bodyPr>
          <a:lstStyle/>
          <a:p>
            <a:r>
              <a:rPr lang="en-US" sz="1400" i="1" dirty="0">
                <a:solidFill>
                  <a:schemeClr val="bg1"/>
                </a:solidFill>
              </a:rPr>
              <a:t>“Once we found </a:t>
            </a:r>
            <a:r>
              <a:rPr lang="en-US" sz="1400" i="1" dirty="0" err="1">
                <a:solidFill>
                  <a:schemeClr val="bg1"/>
                </a:solidFill>
              </a:rPr>
              <a:t>MoveTube</a:t>
            </a:r>
            <a:r>
              <a:rPr lang="en-US" sz="1400" i="1" dirty="0">
                <a:solidFill>
                  <a:schemeClr val="bg1"/>
                </a:solidFill>
              </a:rPr>
              <a:t> on Roku we stopped using Z****w. When we got used to the large photos on our 70 inch 4K TV screen we didn’t want to go back to using the phone or PC. Our home search is now a family entertainment event.” </a:t>
            </a:r>
            <a:br>
              <a:rPr lang="en-US" sz="1400" i="1" dirty="0">
                <a:solidFill>
                  <a:schemeClr val="bg1"/>
                </a:solidFill>
              </a:rPr>
            </a:br>
            <a:r>
              <a:rPr lang="en-US" sz="1400" i="1" dirty="0">
                <a:solidFill>
                  <a:schemeClr val="bg1"/>
                </a:solidFill>
              </a:rPr>
              <a:t>                                                                                    </a:t>
            </a:r>
            <a:r>
              <a:rPr lang="en-US" sz="1000" i="1" dirty="0">
                <a:solidFill>
                  <a:schemeClr val="bg1"/>
                </a:solidFill>
              </a:rPr>
              <a:t>Tim Jenson</a:t>
            </a:r>
          </a:p>
        </p:txBody>
      </p:sp>
      <p:sp>
        <p:nvSpPr>
          <p:cNvPr id="13" name="TextBox 12">
            <a:extLst>
              <a:ext uri="{FF2B5EF4-FFF2-40B4-BE49-F238E27FC236}">
                <a16:creationId xmlns:a16="http://schemas.microsoft.com/office/drawing/2014/main" id="{543BEF51-4DA0-493F-926C-F220842F786C}"/>
              </a:ext>
            </a:extLst>
          </p:cNvPr>
          <p:cNvSpPr txBox="1"/>
          <p:nvPr/>
        </p:nvSpPr>
        <p:spPr>
          <a:xfrm>
            <a:off x="10280696" y="5287058"/>
            <a:ext cx="1872435" cy="1569660"/>
          </a:xfrm>
          <a:prstGeom prst="rect">
            <a:avLst/>
          </a:prstGeom>
          <a:noFill/>
        </p:spPr>
        <p:txBody>
          <a:bodyPr wrap="square" rtlCol="0">
            <a:spAutoFit/>
          </a:bodyPr>
          <a:lstStyle/>
          <a:p>
            <a:r>
              <a:rPr lang="en-US" sz="1200" dirty="0">
                <a:solidFill>
                  <a:schemeClr val="bg1"/>
                </a:solidFill>
              </a:rPr>
              <a:t>Music feature powered by</a:t>
            </a:r>
          </a:p>
          <a:p>
            <a:endParaRPr lang="en-US" sz="1200" dirty="0">
              <a:solidFill>
                <a:schemeClr val="bg1"/>
              </a:solidFill>
            </a:endParaRPr>
          </a:p>
          <a:p>
            <a:endParaRPr lang="en-US" sz="1200" dirty="0">
              <a:solidFill>
                <a:schemeClr val="bg1"/>
              </a:solidFill>
            </a:endParaRPr>
          </a:p>
          <a:p>
            <a:endParaRPr lang="en-US" sz="1200" dirty="0">
              <a:solidFill>
                <a:schemeClr val="bg1"/>
              </a:solidFill>
            </a:endParaRPr>
          </a:p>
          <a:p>
            <a:endParaRPr lang="en-US" sz="1200" dirty="0">
              <a:solidFill>
                <a:schemeClr val="bg1"/>
              </a:solidFill>
            </a:endParaRPr>
          </a:p>
          <a:p>
            <a:endParaRPr lang="en-US" sz="1200" dirty="0">
              <a:solidFill>
                <a:schemeClr val="bg1"/>
              </a:solidFill>
            </a:endParaRPr>
          </a:p>
          <a:p>
            <a:br>
              <a:rPr lang="en-US" sz="1200" b="0" i="0" dirty="0">
                <a:solidFill>
                  <a:schemeClr val="bg1"/>
                </a:solidFill>
                <a:effectLst/>
                <a:latin typeface="Calibri" panose="020F0502020204030204" pitchFamily="34" charset="0"/>
                <a:cs typeface="Calibri" panose="020F0502020204030204" pitchFamily="34" charset="0"/>
              </a:rPr>
            </a:br>
            <a:r>
              <a:rPr lang="en-US" sz="1200" b="0" i="0" dirty="0">
                <a:solidFill>
                  <a:schemeClr val="bg1"/>
                </a:solidFill>
                <a:effectLst/>
                <a:latin typeface="Calibri" panose="020F0502020204030204" pitchFamily="34" charset="0"/>
                <a:cs typeface="Calibri" panose="020F0502020204030204" pitchFamily="34" charset="0"/>
              </a:rPr>
              <a:t>© 2021 iHeartMedia, Inc</a:t>
            </a:r>
            <a:r>
              <a:rPr lang="en-US" sz="1200" b="0" i="0" dirty="0">
                <a:solidFill>
                  <a:srgbClr val="717277"/>
                </a:solidFill>
                <a:effectLst/>
                <a:latin typeface="Helvetica Neue"/>
              </a:rPr>
              <a:t>.</a:t>
            </a:r>
            <a:endParaRPr lang="en-US" sz="1200" dirty="0">
              <a:solidFill>
                <a:schemeClr val="bg1"/>
              </a:solidFill>
            </a:endParaRPr>
          </a:p>
        </p:txBody>
      </p:sp>
      <p:pic>
        <p:nvPicPr>
          <p:cNvPr id="11" name="Picture 10" descr="Logo, company name&#10;&#10;Description automatically generated">
            <a:extLst>
              <a:ext uri="{FF2B5EF4-FFF2-40B4-BE49-F238E27FC236}">
                <a16:creationId xmlns:a16="http://schemas.microsoft.com/office/drawing/2014/main" id="{1AD8CD03-0C61-49D3-A5F3-734AEC3636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1240" y="5461589"/>
            <a:ext cx="1571345" cy="1220598"/>
          </a:xfrm>
          <a:prstGeom prst="rect">
            <a:avLst/>
          </a:prstGeom>
        </p:spPr>
      </p:pic>
      <p:pic>
        <p:nvPicPr>
          <p:cNvPr id="7" name="Picture 6" descr="Icon&#10;&#10;Description automatically generated">
            <a:extLst>
              <a:ext uri="{FF2B5EF4-FFF2-40B4-BE49-F238E27FC236}">
                <a16:creationId xmlns:a16="http://schemas.microsoft.com/office/drawing/2014/main" id="{80930907-E737-4259-A016-A87B81A236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8914" y="1129293"/>
            <a:ext cx="721744" cy="754717"/>
          </a:xfrm>
          <a:prstGeom prst="rect">
            <a:avLst/>
          </a:prstGeom>
        </p:spPr>
      </p:pic>
      <p:sp>
        <p:nvSpPr>
          <p:cNvPr id="12" name="TextBox 11">
            <a:extLst>
              <a:ext uri="{FF2B5EF4-FFF2-40B4-BE49-F238E27FC236}">
                <a16:creationId xmlns:a16="http://schemas.microsoft.com/office/drawing/2014/main" id="{78E42548-6C36-468E-890F-07A5312BF41A}"/>
              </a:ext>
            </a:extLst>
          </p:cNvPr>
          <p:cNvSpPr txBox="1"/>
          <p:nvPr/>
        </p:nvSpPr>
        <p:spPr>
          <a:xfrm>
            <a:off x="524228" y="5347699"/>
            <a:ext cx="4028521" cy="1092607"/>
          </a:xfrm>
          <a:prstGeom prst="rect">
            <a:avLst/>
          </a:prstGeom>
          <a:noFill/>
        </p:spPr>
        <p:txBody>
          <a:bodyPr wrap="square" rtlCol="0">
            <a:spAutoFit/>
          </a:bodyPr>
          <a:lstStyle/>
          <a:p>
            <a:r>
              <a:rPr lang="en-US" sz="1400" i="1" dirty="0">
                <a:solidFill>
                  <a:schemeClr val="bg1"/>
                </a:solidFill>
              </a:rPr>
              <a:t>“What? You can place my listing on Roku???</a:t>
            </a:r>
          </a:p>
          <a:p>
            <a:r>
              <a:rPr lang="en-US" sz="1400" i="1" dirty="0">
                <a:solidFill>
                  <a:schemeClr val="bg1"/>
                </a:solidFill>
              </a:rPr>
              <a:t>I didn’t even know that was possible. Okay, where do I sign?” </a:t>
            </a:r>
            <a:br>
              <a:rPr lang="en-US" sz="1400" i="1" dirty="0">
                <a:solidFill>
                  <a:schemeClr val="bg1"/>
                </a:solidFill>
              </a:rPr>
            </a:br>
            <a:r>
              <a:rPr lang="en-US" sz="1400" i="1" dirty="0">
                <a:solidFill>
                  <a:schemeClr val="bg1"/>
                </a:solidFill>
              </a:rPr>
              <a:t>                                                            </a:t>
            </a:r>
            <a:r>
              <a:rPr lang="en-US" sz="900" i="1" dirty="0">
                <a:solidFill>
                  <a:schemeClr val="bg1"/>
                </a:solidFill>
              </a:rPr>
              <a:t>As told to us by</a:t>
            </a:r>
            <a:br>
              <a:rPr lang="en-US" sz="900" i="1" dirty="0">
                <a:solidFill>
                  <a:schemeClr val="bg1"/>
                </a:solidFill>
              </a:rPr>
            </a:br>
            <a:r>
              <a:rPr lang="en-US" sz="900" i="1" dirty="0">
                <a:solidFill>
                  <a:schemeClr val="bg1"/>
                </a:solidFill>
              </a:rPr>
              <a:t>                                Q. </a:t>
            </a:r>
            <a:r>
              <a:rPr lang="en-US" sz="900" i="1" dirty="0" err="1">
                <a:solidFill>
                  <a:schemeClr val="bg1"/>
                </a:solidFill>
              </a:rPr>
              <a:t>McGlory</a:t>
            </a:r>
            <a:r>
              <a:rPr lang="en-US" sz="900" i="1" dirty="0">
                <a:solidFill>
                  <a:schemeClr val="bg1"/>
                </a:solidFill>
              </a:rPr>
              <a:t>, Realtor in California from one of his listing prospects.</a:t>
            </a:r>
          </a:p>
        </p:txBody>
      </p:sp>
    </p:spTree>
    <p:extLst>
      <p:ext uri="{BB962C8B-B14F-4D97-AF65-F5344CB8AC3E}">
        <p14:creationId xmlns:p14="http://schemas.microsoft.com/office/powerpoint/2010/main" val="2620832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24" name="Picture 23" descr="Shape&#10;&#10;Description automatically generated with medium confidence">
            <a:extLst>
              <a:ext uri="{FF2B5EF4-FFF2-40B4-BE49-F238E27FC236}">
                <a16:creationId xmlns:a16="http://schemas.microsoft.com/office/drawing/2014/main" id="{5AF13C54-7577-4A1D-9F86-12E0AD0FBC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9582" y="3682154"/>
            <a:ext cx="4547287" cy="2657198"/>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5E8167CB-7841-4E04-807A-E8E03C5A4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874" y="3683541"/>
            <a:ext cx="4547287" cy="2657198"/>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4684C8A4-3F3C-494C-9BAC-AEA6BD23DB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8564" y="552204"/>
            <a:ext cx="4547287" cy="2657198"/>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013D4E1C-2E16-452D-BF2C-E849BB84C3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100" y="520362"/>
            <a:ext cx="4547287" cy="2657198"/>
          </a:xfrm>
          <a:prstGeom prst="rect">
            <a:avLst/>
          </a:prstGeom>
        </p:spPr>
      </p:pic>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TextBox 21">
            <a:extLst>
              <a:ext uri="{FF2B5EF4-FFF2-40B4-BE49-F238E27FC236}">
                <a16:creationId xmlns:a16="http://schemas.microsoft.com/office/drawing/2014/main" id="{421F1232-AC27-4754-B1F0-779737515E47}"/>
              </a:ext>
            </a:extLst>
          </p:cNvPr>
          <p:cNvSpPr txBox="1"/>
          <p:nvPr/>
        </p:nvSpPr>
        <p:spPr>
          <a:xfrm>
            <a:off x="461650" y="85619"/>
            <a:ext cx="5267887" cy="369332"/>
          </a:xfrm>
          <a:prstGeom prst="rect">
            <a:avLst/>
          </a:prstGeom>
          <a:noFill/>
        </p:spPr>
        <p:txBody>
          <a:bodyPr wrap="square" rtlCol="0">
            <a:spAutoFit/>
          </a:bodyPr>
          <a:lstStyle/>
          <a:p>
            <a:r>
              <a:rPr lang="en-US" b="1" dirty="0">
                <a:solidFill>
                  <a:schemeClr val="bg1"/>
                </a:solidFill>
                <a:effectLst>
                  <a:outerShdw blurRad="38100" dist="38100" dir="2700000" algn="tl">
                    <a:srgbClr val="000000">
                      <a:alpha val="43137"/>
                    </a:srgbClr>
                  </a:outerShdw>
                </a:effectLst>
              </a:rPr>
              <a:t>Where to find </a:t>
            </a:r>
            <a:r>
              <a:rPr lang="en-US" b="1" dirty="0" err="1">
                <a:solidFill>
                  <a:schemeClr val="bg1"/>
                </a:solidFill>
                <a:effectLst>
                  <a:outerShdw blurRad="38100" dist="38100" dir="2700000" algn="tl">
                    <a:srgbClr val="000000">
                      <a:alpha val="43137"/>
                    </a:srgbClr>
                  </a:outerShdw>
                </a:effectLst>
              </a:rPr>
              <a:t>MoveTube</a:t>
            </a:r>
            <a:r>
              <a:rPr lang="en-US" b="1" dirty="0">
                <a:solidFill>
                  <a:schemeClr val="bg1"/>
                </a:solidFill>
                <a:effectLst>
                  <a:outerShdw blurRad="38100" dist="38100" dir="2700000" algn="tl">
                    <a:srgbClr val="000000">
                      <a:alpha val="43137"/>
                    </a:srgbClr>
                  </a:outerShdw>
                </a:effectLst>
              </a:rPr>
              <a:t> on streaming television?</a:t>
            </a:r>
          </a:p>
        </p:txBody>
      </p:sp>
      <p:pic>
        <p:nvPicPr>
          <p:cNvPr id="3" name="Picture 2" descr="Graphical user interface&#10;&#10;Description automatically generated">
            <a:extLst>
              <a:ext uri="{FF2B5EF4-FFF2-40B4-BE49-F238E27FC236}">
                <a16:creationId xmlns:a16="http://schemas.microsoft.com/office/drawing/2014/main" id="{8E165A2B-68AA-44B4-A787-2E4DCFF26E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677" y="591065"/>
            <a:ext cx="4433381" cy="2493777"/>
          </a:xfrm>
          <a:prstGeom prst="rect">
            <a:avLst/>
          </a:prstGeom>
        </p:spPr>
      </p:pic>
      <p:pic>
        <p:nvPicPr>
          <p:cNvPr id="12" name="Picture 11" descr="Graphical user interface, website&#10;&#10;Description automatically generated">
            <a:extLst>
              <a:ext uri="{FF2B5EF4-FFF2-40B4-BE49-F238E27FC236}">
                <a16:creationId xmlns:a16="http://schemas.microsoft.com/office/drawing/2014/main" id="{9703034A-7A09-4C32-891B-69DC845EB9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9870" y="3774969"/>
            <a:ext cx="4348262" cy="2445898"/>
          </a:xfrm>
          <a:prstGeom prst="rect">
            <a:avLst/>
          </a:prstGeom>
        </p:spPr>
      </p:pic>
      <p:sp>
        <p:nvSpPr>
          <p:cNvPr id="25" name="TextBox 24">
            <a:extLst>
              <a:ext uri="{FF2B5EF4-FFF2-40B4-BE49-F238E27FC236}">
                <a16:creationId xmlns:a16="http://schemas.microsoft.com/office/drawing/2014/main" id="{48516762-4445-47D6-8FF1-D41892164B4B}"/>
              </a:ext>
            </a:extLst>
          </p:cNvPr>
          <p:cNvSpPr txBox="1"/>
          <p:nvPr/>
        </p:nvSpPr>
        <p:spPr>
          <a:xfrm>
            <a:off x="995415" y="3169253"/>
            <a:ext cx="5008567" cy="461665"/>
          </a:xfrm>
          <a:prstGeom prst="rect">
            <a:avLst/>
          </a:prstGeom>
          <a:noFill/>
        </p:spPr>
        <p:txBody>
          <a:bodyPr wrap="square" rtlCol="0">
            <a:spAutoFit/>
          </a:bodyPr>
          <a:lstStyle/>
          <a:p>
            <a:r>
              <a:rPr lang="en-US" sz="1200" b="1" dirty="0">
                <a:solidFill>
                  <a:schemeClr val="bg1"/>
                </a:solidFill>
                <a:effectLst>
                  <a:outerShdw blurRad="38100" dist="38100" dir="2700000" algn="tl">
                    <a:srgbClr val="000000">
                      <a:alpha val="43137"/>
                    </a:srgbClr>
                  </a:outerShdw>
                </a:effectLst>
              </a:rPr>
              <a:t>Roku: </a:t>
            </a:r>
            <a:r>
              <a:rPr lang="en-US" sz="1200" dirty="0">
                <a:solidFill>
                  <a:schemeClr val="bg1"/>
                </a:solidFill>
                <a:effectLst>
                  <a:outerShdw blurRad="38100" dist="38100" dir="2700000" algn="tl">
                    <a:srgbClr val="000000">
                      <a:alpha val="43137"/>
                    </a:srgbClr>
                  </a:outerShdw>
                </a:effectLst>
              </a:rPr>
              <a:t>Always in the top 10 of its channel category and the only national real estate search app on Roku. Roku is the most popular TV device.</a:t>
            </a:r>
          </a:p>
        </p:txBody>
      </p:sp>
      <p:sp>
        <p:nvSpPr>
          <p:cNvPr id="26" name="TextBox 25">
            <a:extLst>
              <a:ext uri="{FF2B5EF4-FFF2-40B4-BE49-F238E27FC236}">
                <a16:creationId xmlns:a16="http://schemas.microsoft.com/office/drawing/2014/main" id="{44CAF97B-7DC5-444F-B1F0-CAE8D5BCC624}"/>
              </a:ext>
            </a:extLst>
          </p:cNvPr>
          <p:cNvSpPr txBox="1"/>
          <p:nvPr/>
        </p:nvSpPr>
        <p:spPr>
          <a:xfrm>
            <a:off x="6397647" y="3149424"/>
            <a:ext cx="4285160" cy="461665"/>
          </a:xfrm>
          <a:prstGeom prst="rect">
            <a:avLst/>
          </a:prstGeom>
          <a:noFill/>
        </p:spPr>
        <p:txBody>
          <a:bodyPr wrap="square" rtlCol="0">
            <a:spAutoFit/>
          </a:bodyPr>
          <a:lstStyle/>
          <a:p>
            <a:r>
              <a:rPr lang="en-US" sz="1200" b="1" dirty="0">
                <a:solidFill>
                  <a:schemeClr val="bg1"/>
                </a:solidFill>
                <a:effectLst>
                  <a:outerShdw blurRad="38100" dist="38100" dir="2700000" algn="tl">
                    <a:srgbClr val="000000">
                      <a:alpha val="43137"/>
                    </a:srgbClr>
                  </a:outerShdw>
                </a:effectLst>
              </a:rPr>
              <a:t>Apple TV:  </a:t>
            </a:r>
            <a:r>
              <a:rPr lang="en-US" sz="1200" dirty="0">
                <a:solidFill>
                  <a:schemeClr val="bg1"/>
                </a:solidFill>
                <a:effectLst>
                  <a:outerShdw blurRad="38100" dist="38100" dir="2700000" algn="tl">
                    <a:srgbClr val="000000">
                      <a:alpha val="43137"/>
                    </a:srgbClr>
                  </a:outerShdw>
                </a:effectLst>
              </a:rPr>
              <a:t>The highest rated real estate search app on Apple TV. Apple TV is very popular with iPhone and Mac users.</a:t>
            </a:r>
          </a:p>
        </p:txBody>
      </p:sp>
      <p:sp>
        <p:nvSpPr>
          <p:cNvPr id="27" name="TextBox 26">
            <a:extLst>
              <a:ext uri="{FF2B5EF4-FFF2-40B4-BE49-F238E27FC236}">
                <a16:creationId xmlns:a16="http://schemas.microsoft.com/office/drawing/2014/main" id="{34B2051E-0A1A-4708-ACE3-8EC97D1E35D4}"/>
              </a:ext>
            </a:extLst>
          </p:cNvPr>
          <p:cNvSpPr txBox="1"/>
          <p:nvPr/>
        </p:nvSpPr>
        <p:spPr>
          <a:xfrm>
            <a:off x="1028366" y="6294957"/>
            <a:ext cx="5008567" cy="461665"/>
          </a:xfrm>
          <a:prstGeom prst="rect">
            <a:avLst/>
          </a:prstGeom>
          <a:noFill/>
        </p:spPr>
        <p:txBody>
          <a:bodyPr wrap="square" rtlCol="0">
            <a:spAutoFit/>
          </a:bodyPr>
          <a:lstStyle/>
          <a:p>
            <a:r>
              <a:rPr lang="en-US" sz="1200" b="1" dirty="0">
                <a:solidFill>
                  <a:schemeClr val="bg1"/>
                </a:solidFill>
                <a:effectLst>
                  <a:outerShdw blurRad="38100" dist="38100" dir="2700000" algn="tl">
                    <a:srgbClr val="000000">
                      <a:alpha val="43137"/>
                    </a:srgbClr>
                  </a:outerShdw>
                </a:effectLst>
              </a:rPr>
              <a:t>Google/Android TV: </a:t>
            </a:r>
            <a:r>
              <a:rPr lang="en-US" sz="1200" dirty="0">
                <a:solidFill>
                  <a:schemeClr val="bg1"/>
                </a:solidFill>
                <a:effectLst>
                  <a:outerShdw blurRad="38100" dist="38100" dir="2700000" algn="tl">
                    <a:srgbClr val="000000">
                      <a:alpha val="43137"/>
                    </a:srgbClr>
                  </a:outerShdw>
                </a:effectLst>
              </a:rPr>
              <a:t>The only interactive national real estate search app</a:t>
            </a:r>
          </a:p>
          <a:p>
            <a:r>
              <a:rPr lang="en-US" sz="1200" dirty="0">
                <a:solidFill>
                  <a:schemeClr val="bg1"/>
                </a:solidFill>
                <a:effectLst>
                  <a:outerShdw blurRad="38100" dist="38100" dir="2700000" algn="tl">
                    <a:srgbClr val="000000">
                      <a:alpha val="43137"/>
                    </a:srgbClr>
                  </a:outerShdw>
                </a:effectLst>
              </a:rPr>
              <a:t>on this platform. Android TV is being built into many televisions today.</a:t>
            </a:r>
          </a:p>
        </p:txBody>
      </p:sp>
      <p:sp>
        <p:nvSpPr>
          <p:cNvPr id="28" name="TextBox 27">
            <a:extLst>
              <a:ext uri="{FF2B5EF4-FFF2-40B4-BE49-F238E27FC236}">
                <a16:creationId xmlns:a16="http://schemas.microsoft.com/office/drawing/2014/main" id="{AEB31108-D0C3-4862-AE95-52C43777D394}"/>
              </a:ext>
            </a:extLst>
          </p:cNvPr>
          <p:cNvSpPr txBox="1"/>
          <p:nvPr/>
        </p:nvSpPr>
        <p:spPr>
          <a:xfrm>
            <a:off x="6316015" y="6314619"/>
            <a:ext cx="5008567" cy="461665"/>
          </a:xfrm>
          <a:prstGeom prst="rect">
            <a:avLst/>
          </a:prstGeom>
          <a:noFill/>
        </p:spPr>
        <p:txBody>
          <a:bodyPr wrap="square" rtlCol="0">
            <a:spAutoFit/>
          </a:bodyPr>
          <a:lstStyle/>
          <a:p>
            <a:r>
              <a:rPr lang="en-US" sz="1200" b="1" dirty="0">
                <a:solidFill>
                  <a:schemeClr val="bg1"/>
                </a:solidFill>
                <a:effectLst>
                  <a:outerShdw blurRad="38100" dist="38100" dir="2700000" algn="tl">
                    <a:srgbClr val="000000">
                      <a:alpha val="43137"/>
                    </a:srgbClr>
                  </a:outerShdw>
                </a:effectLst>
              </a:rPr>
              <a:t>Amazon Fire: </a:t>
            </a:r>
            <a:r>
              <a:rPr lang="en-US" sz="1200" dirty="0">
                <a:solidFill>
                  <a:schemeClr val="bg1"/>
                </a:solidFill>
                <a:effectLst>
                  <a:outerShdw blurRad="38100" dist="38100" dir="2700000" algn="tl">
                    <a:srgbClr val="000000">
                      <a:alpha val="43137"/>
                    </a:srgbClr>
                  </a:outerShdw>
                </a:effectLst>
              </a:rPr>
              <a:t>The only interactive national real estate search app on this platform. Amazon Fire TV is the second most popular device behind Roku.</a:t>
            </a:r>
          </a:p>
        </p:txBody>
      </p:sp>
      <p:pic>
        <p:nvPicPr>
          <p:cNvPr id="29" name="Picture 28" descr="Graphical user interface, website&#10;&#10;Description automatically generated">
            <a:extLst>
              <a:ext uri="{FF2B5EF4-FFF2-40B4-BE49-F238E27FC236}">
                <a16:creationId xmlns:a16="http://schemas.microsoft.com/office/drawing/2014/main" id="{376EFF6D-BEDA-4DFB-9CC8-6B5C383944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6320" y="3712211"/>
            <a:ext cx="4449531" cy="2502861"/>
          </a:xfrm>
          <a:prstGeom prst="rect">
            <a:avLst/>
          </a:prstGeom>
        </p:spPr>
      </p:pic>
      <p:pic>
        <p:nvPicPr>
          <p:cNvPr id="31" name="Picture 30" descr="Graphical user interface, website&#10;&#10;Description automatically generated">
            <a:extLst>
              <a:ext uri="{FF2B5EF4-FFF2-40B4-BE49-F238E27FC236}">
                <a16:creationId xmlns:a16="http://schemas.microsoft.com/office/drawing/2014/main" id="{16016A29-D6A4-4545-AE52-E679ADF7B4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86320" y="628257"/>
            <a:ext cx="4380890" cy="2464251"/>
          </a:xfrm>
          <a:prstGeom prst="rect">
            <a:avLst/>
          </a:prstGeom>
        </p:spPr>
      </p:pic>
      <p:pic>
        <p:nvPicPr>
          <p:cNvPr id="33" name="Picture 32" descr="Logo&#10;&#10;Description automatically generated">
            <a:extLst>
              <a:ext uri="{FF2B5EF4-FFF2-40B4-BE49-F238E27FC236}">
                <a16:creationId xmlns:a16="http://schemas.microsoft.com/office/drawing/2014/main" id="{4E3AC9C1-D54A-4B4C-8029-4075F8178C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76597" y="448611"/>
            <a:ext cx="1018877" cy="1065425"/>
          </a:xfrm>
          <a:prstGeom prst="rect">
            <a:avLst/>
          </a:prstGeom>
        </p:spPr>
      </p:pic>
      <p:pic>
        <p:nvPicPr>
          <p:cNvPr id="35" name="Picture 34" descr="Icon&#10;&#10;Description automatically generated">
            <a:extLst>
              <a:ext uri="{FF2B5EF4-FFF2-40B4-BE49-F238E27FC236}">
                <a16:creationId xmlns:a16="http://schemas.microsoft.com/office/drawing/2014/main" id="{61D9510A-B1DB-4347-8F34-B4B04172E0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26412" y="511363"/>
            <a:ext cx="1018877" cy="1065425"/>
          </a:xfrm>
          <a:prstGeom prst="rect">
            <a:avLst/>
          </a:prstGeom>
        </p:spPr>
      </p:pic>
      <p:pic>
        <p:nvPicPr>
          <p:cNvPr id="37" name="Picture 36" descr="Icon&#10;&#10;Description automatically generated">
            <a:extLst>
              <a:ext uri="{FF2B5EF4-FFF2-40B4-BE49-F238E27FC236}">
                <a16:creationId xmlns:a16="http://schemas.microsoft.com/office/drawing/2014/main" id="{E46E49A9-1528-445D-BE88-2F89F2331EE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99150" y="3616320"/>
            <a:ext cx="1045453" cy="1093214"/>
          </a:xfrm>
          <a:prstGeom prst="rect">
            <a:avLst/>
          </a:prstGeom>
        </p:spPr>
      </p:pic>
      <p:pic>
        <p:nvPicPr>
          <p:cNvPr id="39" name="Picture 38" descr="Icon&#10;&#10;Description automatically generated">
            <a:extLst>
              <a:ext uri="{FF2B5EF4-FFF2-40B4-BE49-F238E27FC236}">
                <a16:creationId xmlns:a16="http://schemas.microsoft.com/office/drawing/2014/main" id="{6656FA27-8FE6-4B08-AED9-48D384D40BA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55060" y="3588791"/>
            <a:ext cx="1045452" cy="1093214"/>
          </a:xfrm>
          <a:prstGeom prst="rect">
            <a:avLst/>
          </a:prstGeom>
        </p:spPr>
      </p:pic>
    </p:spTree>
    <p:extLst>
      <p:ext uri="{BB962C8B-B14F-4D97-AF65-F5344CB8AC3E}">
        <p14:creationId xmlns:p14="http://schemas.microsoft.com/office/powerpoint/2010/main" val="616507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a16="http://schemas.microsoft.com/office/drawing/2014/main" id="{013D4E1C-2E16-452D-BF2C-E849BB84C3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146" y="1091110"/>
            <a:ext cx="6637360" cy="3878527"/>
          </a:xfrm>
          <a:prstGeom prst="rect">
            <a:avLst/>
          </a:prstGeom>
        </p:spPr>
      </p:pic>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TextBox 21">
            <a:extLst>
              <a:ext uri="{FF2B5EF4-FFF2-40B4-BE49-F238E27FC236}">
                <a16:creationId xmlns:a16="http://schemas.microsoft.com/office/drawing/2014/main" id="{421F1232-AC27-4754-B1F0-779737515E47}"/>
              </a:ext>
            </a:extLst>
          </p:cNvPr>
          <p:cNvSpPr txBox="1"/>
          <p:nvPr/>
        </p:nvSpPr>
        <p:spPr>
          <a:xfrm>
            <a:off x="3990121" y="83890"/>
            <a:ext cx="6410992" cy="923330"/>
          </a:xfrm>
          <a:prstGeom prst="rect">
            <a:avLst/>
          </a:prstGeom>
          <a:noFill/>
        </p:spPr>
        <p:txBody>
          <a:bodyPr wrap="square" rtlCol="0">
            <a:spAutoFit/>
          </a:bodyPr>
          <a:lstStyle/>
          <a:p>
            <a:r>
              <a:rPr lang="en-US" b="1" dirty="0">
                <a:solidFill>
                  <a:schemeClr val="bg1"/>
                </a:solidFill>
                <a:effectLst>
                  <a:outerShdw blurRad="38100" dist="38100" dir="2700000" algn="tl">
                    <a:srgbClr val="000000">
                      <a:alpha val="43137"/>
                    </a:srgbClr>
                  </a:outerShdw>
                </a:effectLst>
              </a:rPr>
              <a:t>Listings imported into Listing Booster get premier placement and are enhanced with “movies” on </a:t>
            </a:r>
            <a:r>
              <a:rPr lang="en-US" b="1" dirty="0" err="1">
                <a:solidFill>
                  <a:schemeClr val="bg1"/>
                </a:solidFill>
                <a:effectLst>
                  <a:outerShdw blurRad="38100" dist="38100" dir="2700000" algn="tl">
                    <a:srgbClr val="000000">
                      <a:alpha val="43137"/>
                    </a:srgbClr>
                  </a:outerShdw>
                </a:effectLst>
              </a:rPr>
              <a:t>MoveTube</a:t>
            </a:r>
            <a:r>
              <a:rPr lang="en-US" b="1" dirty="0">
                <a:solidFill>
                  <a:schemeClr val="bg1"/>
                </a:solidFill>
                <a:effectLst>
                  <a:outerShdw blurRad="38100" dist="38100" dir="2700000" algn="tl">
                    <a:srgbClr val="000000">
                      <a:alpha val="43137"/>
                    </a:srgbClr>
                  </a:outerShdw>
                </a:effectLst>
              </a:rPr>
              <a:t>. They also appear on the home screen when “Just Listed” in their area.</a:t>
            </a:r>
          </a:p>
        </p:txBody>
      </p:sp>
      <p:pic>
        <p:nvPicPr>
          <p:cNvPr id="3" name="Picture 2" descr="A screenshot of a video game&#10;&#10;Description automatically generated">
            <a:extLst>
              <a:ext uri="{FF2B5EF4-FFF2-40B4-BE49-F238E27FC236}">
                <a16:creationId xmlns:a16="http://schemas.microsoft.com/office/drawing/2014/main" id="{51E5A0A9-575F-46E9-A25E-E69BE8B13D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014" y="1196323"/>
            <a:ext cx="6461100" cy="3634369"/>
          </a:xfrm>
          <a:prstGeom prst="rect">
            <a:avLst/>
          </a:prstGeom>
        </p:spPr>
      </p:pic>
      <p:pic>
        <p:nvPicPr>
          <p:cNvPr id="5" name="Picture 4">
            <a:extLst>
              <a:ext uri="{FF2B5EF4-FFF2-40B4-BE49-F238E27FC236}">
                <a16:creationId xmlns:a16="http://schemas.microsoft.com/office/drawing/2014/main" id="{75048DD9-0EE4-41C1-B68D-C15BF04F6D38}"/>
              </a:ext>
            </a:extLst>
          </p:cNvPr>
          <p:cNvPicPr>
            <a:picLocks noChangeAspect="1"/>
          </p:cNvPicPr>
          <p:nvPr/>
        </p:nvPicPr>
        <p:blipFill>
          <a:blip r:embed="rId4"/>
          <a:stretch>
            <a:fillRect/>
          </a:stretch>
        </p:blipFill>
        <p:spPr>
          <a:xfrm>
            <a:off x="375469" y="83890"/>
            <a:ext cx="3161307" cy="818116"/>
          </a:xfrm>
          <a:prstGeom prst="rect">
            <a:avLst/>
          </a:prstGeom>
        </p:spPr>
      </p:pic>
      <p:pic>
        <p:nvPicPr>
          <p:cNvPr id="2" name="Picture 1">
            <a:extLst>
              <a:ext uri="{FF2B5EF4-FFF2-40B4-BE49-F238E27FC236}">
                <a16:creationId xmlns:a16="http://schemas.microsoft.com/office/drawing/2014/main" id="{49474CAF-A8E8-4573-AED2-F50261DA0DE8}"/>
              </a:ext>
            </a:extLst>
          </p:cNvPr>
          <p:cNvPicPr>
            <a:picLocks noChangeAspect="1"/>
          </p:cNvPicPr>
          <p:nvPr/>
        </p:nvPicPr>
        <p:blipFill>
          <a:blip r:embed="rId5"/>
          <a:stretch>
            <a:fillRect/>
          </a:stretch>
        </p:blipFill>
        <p:spPr>
          <a:xfrm>
            <a:off x="4378867" y="2226503"/>
            <a:ext cx="7247859" cy="4075444"/>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D2AB8556-A18B-45D0-9B6F-813E7FA0B7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4306" y="2226503"/>
            <a:ext cx="7291469" cy="4260754"/>
          </a:xfrm>
          <a:prstGeom prst="rect">
            <a:avLst/>
          </a:prstGeom>
        </p:spPr>
      </p:pic>
      <p:pic>
        <p:nvPicPr>
          <p:cNvPr id="8" name="Picture 7" descr="A person holding a game controller&#10;&#10;Description automatically generated with medium confidence">
            <a:extLst>
              <a:ext uri="{FF2B5EF4-FFF2-40B4-BE49-F238E27FC236}">
                <a16:creationId xmlns:a16="http://schemas.microsoft.com/office/drawing/2014/main" id="{C517B684-1B63-4D95-BCF1-FD94CBF8CD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39348" y="4905329"/>
            <a:ext cx="2343108" cy="1947122"/>
          </a:xfrm>
          <a:prstGeom prst="rect">
            <a:avLst/>
          </a:prstGeom>
        </p:spPr>
      </p:pic>
    </p:spTree>
    <p:extLst>
      <p:ext uri="{BB962C8B-B14F-4D97-AF65-F5344CB8AC3E}">
        <p14:creationId xmlns:p14="http://schemas.microsoft.com/office/powerpoint/2010/main" val="1184202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a16="http://schemas.microsoft.com/office/drawing/2014/main" id="{013D4E1C-2E16-452D-BF2C-E849BB84C3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725" y="988382"/>
            <a:ext cx="9700743" cy="5668608"/>
          </a:xfrm>
          <a:prstGeom prst="rect">
            <a:avLst/>
          </a:prstGeom>
        </p:spPr>
      </p:pic>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TextBox 21">
            <a:extLst>
              <a:ext uri="{FF2B5EF4-FFF2-40B4-BE49-F238E27FC236}">
                <a16:creationId xmlns:a16="http://schemas.microsoft.com/office/drawing/2014/main" id="{421F1232-AC27-4754-B1F0-779737515E47}"/>
              </a:ext>
            </a:extLst>
          </p:cNvPr>
          <p:cNvSpPr txBox="1"/>
          <p:nvPr/>
        </p:nvSpPr>
        <p:spPr>
          <a:xfrm>
            <a:off x="4043935" y="213639"/>
            <a:ext cx="6410992" cy="646331"/>
          </a:xfrm>
          <a:prstGeom prst="rect">
            <a:avLst/>
          </a:prstGeom>
          <a:noFill/>
        </p:spPr>
        <p:txBody>
          <a:bodyPr wrap="square" rtlCol="0">
            <a:spAutoFit/>
          </a:bodyPr>
          <a:lstStyle/>
          <a:p>
            <a:r>
              <a:rPr lang="en-US" b="1" dirty="0">
                <a:solidFill>
                  <a:schemeClr val="bg1"/>
                </a:solidFill>
                <a:effectLst>
                  <a:outerShdw blurRad="38100" dist="38100" dir="2700000" algn="tl">
                    <a:srgbClr val="000000">
                      <a:alpha val="43137"/>
                    </a:srgbClr>
                  </a:outerShdw>
                </a:effectLst>
              </a:rPr>
              <a:t>Listing Booster agents are featured on their listing screens and movies.</a:t>
            </a:r>
          </a:p>
        </p:txBody>
      </p:sp>
      <p:pic>
        <p:nvPicPr>
          <p:cNvPr id="5" name="Picture 4">
            <a:extLst>
              <a:ext uri="{FF2B5EF4-FFF2-40B4-BE49-F238E27FC236}">
                <a16:creationId xmlns:a16="http://schemas.microsoft.com/office/drawing/2014/main" id="{75048DD9-0EE4-41C1-B68D-C15BF04F6D38}"/>
              </a:ext>
            </a:extLst>
          </p:cNvPr>
          <p:cNvPicPr>
            <a:picLocks noChangeAspect="1"/>
          </p:cNvPicPr>
          <p:nvPr/>
        </p:nvPicPr>
        <p:blipFill>
          <a:blip r:embed="rId3"/>
          <a:stretch>
            <a:fillRect/>
          </a:stretch>
        </p:blipFill>
        <p:spPr>
          <a:xfrm>
            <a:off x="375469" y="83890"/>
            <a:ext cx="3161307" cy="818116"/>
          </a:xfrm>
          <a:prstGeom prst="rect">
            <a:avLst/>
          </a:prstGeom>
        </p:spPr>
      </p:pic>
      <p:pic>
        <p:nvPicPr>
          <p:cNvPr id="11" name="Picture 10">
            <a:extLst>
              <a:ext uri="{FF2B5EF4-FFF2-40B4-BE49-F238E27FC236}">
                <a16:creationId xmlns:a16="http://schemas.microsoft.com/office/drawing/2014/main" id="{AD335F53-9886-4C76-B487-1060FF767E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8366" y="5489107"/>
            <a:ext cx="845592" cy="845592"/>
          </a:xfrm>
          <a:prstGeom prst="rect">
            <a:avLst/>
          </a:prstGeom>
        </p:spPr>
      </p:pic>
      <p:pic>
        <p:nvPicPr>
          <p:cNvPr id="4" name="Picture 3" descr="A house with palm trees and a body of water in the background&#10;&#10;Description automatically generated with low confidence">
            <a:extLst>
              <a:ext uri="{FF2B5EF4-FFF2-40B4-BE49-F238E27FC236}">
                <a16:creationId xmlns:a16="http://schemas.microsoft.com/office/drawing/2014/main" id="{3A4C1415-5844-4F68-AA4E-21CB3B6053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8562" y="1115645"/>
            <a:ext cx="9457068" cy="5319601"/>
          </a:xfrm>
          <a:prstGeom prst="rect">
            <a:avLst/>
          </a:prstGeom>
        </p:spPr>
      </p:pic>
      <p:cxnSp>
        <p:nvCxnSpPr>
          <p:cNvPr id="20" name="Straight Arrow Connector 19">
            <a:extLst>
              <a:ext uri="{FF2B5EF4-FFF2-40B4-BE49-F238E27FC236}">
                <a16:creationId xmlns:a16="http://schemas.microsoft.com/office/drawing/2014/main" id="{2BED18BF-46C3-4968-9EC3-77FE75D9ED72}"/>
              </a:ext>
            </a:extLst>
          </p:cNvPr>
          <p:cNvCxnSpPr>
            <a:cxnSpLocks/>
          </p:cNvCxnSpPr>
          <p:nvPr/>
        </p:nvCxnSpPr>
        <p:spPr>
          <a:xfrm>
            <a:off x="1470089" y="933819"/>
            <a:ext cx="3169023" cy="4326078"/>
          </a:xfrm>
          <a:prstGeom prst="straightConnector1">
            <a:avLst/>
          </a:prstGeom>
          <a:ln w="57150">
            <a:solidFill>
              <a:srgbClr val="FF0000"/>
            </a:solidFill>
            <a:tailEnd type="triangle"/>
          </a:ln>
        </p:spPr>
        <p:style>
          <a:lnRef idx="3">
            <a:schemeClr val="accent6"/>
          </a:lnRef>
          <a:fillRef idx="0">
            <a:schemeClr val="accent6"/>
          </a:fillRef>
          <a:effectRef idx="2">
            <a:schemeClr val="accent6"/>
          </a:effectRef>
          <a:fontRef idx="minor">
            <a:schemeClr val="tx1"/>
          </a:fontRef>
        </p:style>
      </p:cxnSp>
      <p:pic>
        <p:nvPicPr>
          <p:cNvPr id="8" name="Picture 7" descr="A person holding a game controller&#10;&#10;Description automatically generated with medium confidence">
            <a:extLst>
              <a:ext uri="{FF2B5EF4-FFF2-40B4-BE49-F238E27FC236}">
                <a16:creationId xmlns:a16="http://schemas.microsoft.com/office/drawing/2014/main" id="{C517B684-1B63-4D95-BCF1-FD94CBF8CD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9608" y="4938342"/>
            <a:ext cx="2343108" cy="1947122"/>
          </a:xfrm>
          <a:prstGeom prst="rect">
            <a:avLst/>
          </a:prstGeom>
        </p:spPr>
      </p:pic>
    </p:spTree>
    <p:extLst>
      <p:ext uri="{BB962C8B-B14F-4D97-AF65-F5344CB8AC3E}">
        <p14:creationId xmlns:p14="http://schemas.microsoft.com/office/powerpoint/2010/main" val="4125835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a16="http://schemas.microsoft.com/office/drawing/2014/main" id="{013D4E1C-2E16-452D-BF2C-E849BB84C3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725" y="988382"/>
            <a:ext cx="9700743" cy="5668608"/>
          </a:xfrm>
          <a:prstGeom prst="rect">
            <a:avLst/>
          </a:prstGeom>
        </p:spPr>
      </p:pic>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TextBox 21">
            <a:extLst>
              <a:ext uri="{FF2B5EF4-FFF2-40B4-BE49-F238E27FC236}">
                <a16:creationId xmlns:a16="http://schemas.microsoft.com/office/drawing/2014/main" id="{421F1232-AC27-4754-B1F0-779737515E47}"/>
              </a:ext>
            </a:extLst>
          </p:cNvPr>
          <p:cNvSpPr txBox="1"/>
          <p:nvPr/>
        </p:nvSpPr>
        <p:spPr>
          <a:xfrm>
            <a:off x="4043935" y="213639"/>
            <a:ext cx="6410992" cy="646331"/>
          </a:xfrm>
          <a:prstGeom prst="rect">
            <a:avLst/>
          </a:prstGeom>
          <a:noFill/>
        </p:spPr>
        <p:txBody>
          <a:bodyPr wrap="square" rtlCol="0">
            <a:spAutoFit/>
          </a:bodyPr>
          <a:lstStyle/>
          <a:p>
            <a:r>
              <a:rPr lang="en-US" b="1" dirty="0">
                <a:solidFill>
                  <a:schemeClr val="bg1"/>
                </a:solidFill>
                <a:effectLst>
                  <a:outerShdw blurRad="38100" dist="38100" dir="2700000" algn="tl">
                    <a:srgbClr val="000000">
                      <a:alpha val="43137"/>
                    </a:srgbClr>
                  </a:outerShdw>
                </a:effectLst>
              </a:rPr>
              <a:t>Each Listing Booster agent listing is enhanced with an animated</a:t>
            </a:r>
          </a:p>
          <a:p>
            <a:r>
              <a:rPr lang="en-US" b="1" dirty="0">
                <a:solidFill>
                  <a:schemeClr val="bg1"/>
                </a:solidFill>
                <a:effectLst>
                  <a:outerShdw blurRad="38100" dist="38100" dir="2700000" algn="tl">
                    <a:srgbClr val="000000">
                      <a:alpha val="43137"/>
                    </a:srgbClr>
                  </a:outerShdw>
                </a:effectLst>
              </a:rPr>
              <a:t>slide show movie and featured in the screensaver. </a:t>
            </a:r>
          </a:p>
        </p:txBody>
      </p:sp>
      <p:pic>
        <p:nvPicPr>
          <p:cNvPr id="5" name="Picture 4">
            <a:extLst>
              <a:ext uri="{FF2B5EF4-FFF2-40B4-BE49-F238E27FC236}">
                <a16:creationId xmlns:a16="http://schemas.microsoft.com/office/drawing/2014/main" id="{75048DD9-0EE4-41C1-B68D-C15BF04F6D38}"/>
              </a:ext>
            </a:extLst>
          </p:cNvPr>
          <p:cNvPicPr>
            <a:picLocks noChangeAspect="1"/>
          </p:cNvPicPr>
          <p:nvPr/>
        </p:nvPicPr>
        <p:blipFill>
          <a:blip r:embed="rId3"/>
          <a:stretch>
            <a:fillRect/>
          </a:stretch>
        </p:blipFill>
        <p:spPr>
          <a:xfrm>
            <a:off x="375469" y="83890"/>
            <a:ext cx="3161307" cy="818116"/>
          </a:xfrm>
          <a:prstGeom prst="rect">
            <a:avLst/>
          </a:prstGeom>
        </p:spPr>
      </p:pic>
      <p:pic>
        <p:nvPicPr>
          <p:cNvPr id="6" name="Picture 5" descr="A picture containing text, water, outdoor, shore&#10;&#10;Description automatically generated">
            <a:extLst>
              <a:ext uri="{FF2B5EF4-FFF2-40B4-BE49-F238E27FC236}">
                <a16:creationId xmlns:a16="http://schemas.microsoft.com/office/drawing/2014/main" id="{7E64B02A-E147-4F67-AC26-0D9185FAE3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0284" y="1115645"/>
            <a:ext cx="9459883" cy="5321185"/>
          </a:xfrm>
          <a:prstGeom prst="rect">
            <a:avLst/>
          </a:prstGeom>
        </p:spPr>
      </p:pic>
    </p:spTree>
    <p:extLst>
      <p:ext uri="{BB962C8B-B14F-4D97-AF65-F5344CB8AC3E}">
        <p14:creationId xmlns:p14="http://schemas.microsoft.com/office/powerpoint/2010/main" val="3810119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a16="http://schemas.microsoft.com/office/drawing/2014/main" id="{013D4E1C-2E16-452D-BF2C-E849BB84C3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725" y="988382"/>
            <a:ext cx="9700743" cy="5668608"/>
          </a:xfrm>
          <a:prstGeom prst="rect">
            <a:avLst/>
          </a:prstGeom>
        </p:spPr>
      </p:pic>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TextBox 21">
            <a:extLst>
              <a:ext uri="{FF2B5EF4-FFF2-40B4-BE49-F238E27FC236}">
                <a16:creationId xmlns:a16="http://schemas.microsoft.com/office/drawing/2014/main" id="{421F1232-AC27-4754-B1F0-779737515E47}"/>
              </a:ext>
            </a:extLst>
          </p:cNvPr>
          <p:cNvSpPr txBox="1"/>
          <p:nvPr/>
        </p:nvSpPr>
        <p:spPr>
          <a:xfrm>
            <a:off x="4043935" y="213639"/>
            <a:ext cx="6410992" cy="646331"/>
          </a:xfrm>
          <a:prstGeom prst="rect">
            <a:avLst/>
          </a:prstGeom>
          <a:noFill/>
        </p:spPr>
        <p:txBody>
          <a:bodyPr wrap="square" rtlCol="0">
            <a:spAutoFit/>
          </a:bodyPr>
          <a:lstStyle/>
          <a:p>
            <a:r>
              <a:rPr lang="en-US" b="1" dirty="0">
                <a:solidFill>
                  <a:schemeClr val="bg1"/>
                </a:solidFill>
                <a:effectLst>
                  <a:outerShdw blurRad="38100" dist="38100" dir="2700000" algn="tl">
                    <a:srgbClr val="000000">
                      <a:alpha val="43137"/>
                    </a:srgbClr>
                  </a:outerShdw>
                </a:effectLst>
              </a:rPr>
              <a:t>Each listing movie and listing screensaver segment concludes with the contact agent screen.</a:t>
            </a:r>
          </a:p>
        </p:txBody>
      </p:sp>
      <p:pic>
        <p:nvPicPr>
          <p:cNvPr id="5" name="Picture 4">
            <a:extLst>
              <a:ext uri="{FF2B5EF4-FFF2-40B4-BE49-F238E27FC236}">
                <a16:creationId xmlns:a16="http://schemas.microsoft.com/office/drawing/2014/main" id="{75048DD9-0EE4-41C1-B68D-C15BF04F6D38}"/>
              </a:ext>
            </a:extLst>
          </p:cNvPr>
          <p:cNvPicPr>
            <a:picLocks noChangeAspect="1"/>
          </p:cNvPicPr>
          <p:nvPr/>
        </p:nvPicPr>
        <p:blipFill>
          <a:blip r:embed="rId3"/>
          <a:stretch>
            <a:fillRect/>
          </a:stretch>
        </p:blipFill>
        <p:spPr>
          <a:xfrm>
            <a:off x="375469" y="83890"/>
            <a:ext cx="3161307" cy="818116"/>
          </a:xfrm>
          <a:prstGeom prst="rect">
            <a:avLst/>
          </a:prstGeom>
        </p:spPr>
      </p:pic>
      <p:pic>
        <p:nvPicPr>
          <p:cNvPr id="6" name="Picture 5" descr="Qr code&#10;&#10;Description automatically generated">
            <a:extLst>
              <a:ext uri="{FF2B5EF4-FFF2-40B4-BE49-F238E27FC236}">
                <a16:creationId xmlns:a16="http://schemas.microsoft.com/office/drawing/2014/main" id="{CE9DF1FC-9859-422A-B29D-7D40A1C4B6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7228" y="1115645"/>
            <a:ext cx="9420488" cy="5299025"/>
          </a:xfrm>
          <a:prstGeom prst="rect">
            <a:avLst/>
          </a:prstGeom>
        </p:spPr>
      </p:pic>
    </p:spTree>
    <p:extLst>
      <p:ext uri="{BB962C8B-B14F-4D97-AF65-F5344CB8AC3E}">
        <p14:creationId xmlns:p14="http://schemas.microsoft.com/office/powerpoint/2010/main" val="1404041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a16="http://schemas.microsoft.com/office/drawing/2014/main" id="{013D4E1C-2E16-452D-BF2C-E849BB84C3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500" y="1018366"/>
            <a:ext cx="9700743" cy="5668608"/>
          </a:xfrm>
          <a:prstGeom prst="rect">
            <a:avLst/>
          </a:prstGeom>
        </p:spPr>
      </p:pic>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TextBox 21">
            <a:extLst>
              <a:ext uri="{FF2B5EF4-FFF2-40B4-BE49-F238E27FC236}">
                <a16:creationId xmlns:a16="http://schemas.microsoft.com/office/drawing/2014/main" id="{421F1232-AC27-4754-B1F0-779737515E47}"/>
              </a:ext>
            </a:extLst>
          </p:cNvPr>
          <p:cNvSpPr txBox="1"/>
          <p:nvPr/>
        </p:nvSpPr>
        <p:spPr>
          <a:xfrm>
            <a:off x="3879405" y="171026"/>
            <a:ext cx="6410992" cy="646331"/>
          </a:xfrm>
          <a:prstGeom prst="rect">
            <a:avLst/>
          </a:prstGeom>
          <a:noFill/>
        </p:spPr>
        <p:txBody>
          <a:bodyPr wrap="square" rtlCol="0">
            <a:spAutoFit/>
          </a:bodyPr>
          <a:lstStyle/>
          <a:p>
            <a:r>
              <a:rPr lang="en-US" b="1" dirty="0">
                <a:solidFill>
                  <a:schemeClr val="bg1"/>
                </a:solidFill>
                <a:effectLst>
                  <a:outerShdw blurRad="38100" dist="38100" dir="2700000" algn="tl">
                    <a:srgbClr val="000000">
                      <a:alpha val="43137"/>
                    </a:srgbClr>
                  </a:outerShdw>
                </a:effectLst>
              </a:rPr>
              <a:t>Listing Booster agents get their own agent panel screen on their listing and can be contacted by scanning the QR code.</a:t>
            </a:r>
          </a:p>
        </p:txBody>
      </p:sp>
      <p:pic>
        <p:nvPicPr>
          <p:cNvPr id="5" name="Picture 4">
            <a:extLst>
              <a:ext uri="{FF2B5EF4-FFF2-40B4-BE49-F238E27FC236}">
                <a16:creationId xmlns:a16="http://schemas.microsoft.com/office/drawing/2014/main" id="{75048DD9-0EE4-41C1-B68D-C15BF04F6D38}"/>
              </a:ext>
            </a:extLst>
          </p:cNvPr>
          <p:cNvPicPr>
            <a:picLocks noChangeAspect="1"/>
          </p:cNvPicPr>
          <p:nvPr/>
        </p:nvPicPr>
        <p:blipFill>
          <a:blip r:embed="rId3"/>
          <a:stretch>
            <a:fillRect/>
          </a:stretch>
        </p:blipFill>
        <p:spPr>
          <a:xfrm>
            <a:off x="375469" y="83890"/>
            <a:ext cx="3161307" cy="818116"/>
          </a:xfrm>
          <a:prstGeom prst="rect">
            <a:avLst/>
          </a:prstGeom>
        </p:spPr>
      </p:pic>
      <p:pic>
        <p:nvPicPr>
          <p:cNvPr id="12" name="Picture 11">
            <a:extLst>
              <a:ext uri="{FF2B5EF4-FFF2-40B4-BE49-F238E27FC236}">
                <a16:creationId xmlns:a16="http://schemas.microsoft.com/office/drawing/2014/main" id="{EA452871-6B0A-4EB9-B7EB-6FF6C5B5A36B}"/>
              </a:ext>
            </a:extLst>
          </p:cNvPr>
          <p:cNvPicPr>
            <a:picLocks noChangeAspect="1"/>
          </p:cNvPicPr>
          <p:nvPr/>
        </p:nvPicPr>
        <p:blipFill>
          <a:blip r:embed="rId4"/>
          <a:stretch>
            <a:fillRect/>
          </a:stretch>
        </p:blipFill>
        <p:spPr>
          <a:xfrm>
            <a:off x="9391972" y="3815335"/>
            <a:ext cx="890093" cy="585267"/>
          </a:xfrm>
          <a:prstGeom prst="rect">
            <a:avLst/>
          </a:prstGeom>
        </p:spPr>
      </p:pic>
      <p:pic>
        <p:nvPicPr>
          <p:cNvPr id="4" name="Picture 3" descr="Graphical user interface, text&#10;&#10;Description automatically generated">
            <a:extLst>
              <a:ext uri="{FF2B5EF4-FFF2-40B4-BE49-F238E27FC236}">
                <a16:creationId xmlns:a16="http://schemas.microsoft.com/office/drawing/2014/main" id="{1B720B21-22A6-4899-AD05-123EF92B44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9536" y="1154270"/>
            <a:ext cx="9461561" cy="5322129"/>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F18E56C9-FB68-4433-A024-49486F4C99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91972" y="2669554"/>
            <a:ext cx="2181225" cy="4324350"/>
          </a:xfrm>
          <a:prstGeom prst="rect">
            <a:avLst/>
          </a:prstGeom>
        </p:spPr>
      </p:pic>
    </p:spTree>
    <p:extLst>
      <p:ext uri="{BB962C8B-B14F-4D97-AF65-F5344CB8AC3E}">
        <p14:creationId xmlns:p14="http://schemas.microsoft.com/office/powerpoint/2010/main" val="19409635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4205</TotalTime>
  <Words>810</Words>
  <Application>Microsoft Office PowerPoint</Application>
  <PresentationFormat>Widescreen</PresentationFormat>
  <Paragraphs>50</Paragraphs>
  <Slides>23</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Helvetica Neue</vt:lpstr>
      <vt:lpstr>Myriad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Bilberry</dc:creator>
  <cp:lastModifiedBy>Kevin Bilberry</cp:lastModifiedBy>
  <cp:revision>10</cp:revision>
  <dcterms:created xsi:type="dcterms:W3CDTF">2021-07-11T21:20:23Z</dcterms:created>
  <dcterms:modified xsi:type="dcterms:W3CDTF">2022-02-13T20:51:28Z</dcterms:modified>
</cp:coreProperties>
</file>